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71" r:id="rId4"/>
    <p:sldId id="266" r:id="rId5"/>
    <p:sldId id="310" r:id="rId6"/>
    <p:sldId id="311" r:id="rId7"/>
    <p:sldId id="312" r:id="rId8"/>
    <p:sldId id="322" r:id="rId9"/>
    <p:sldId id="324" r:id="rId10"/>
    <p:sldId id="269" r:id="rId11"/>
    <p:sldId id="332" r:id="rId12"/>
    <p:sldId id="314" r:id="rId13"/>
    <p:sldId id="329" r:id="rId14"/>
    <p:sldId id="315" r:id="rId15"/>
    <p:sldId id="323" r:id="rId16"/>
    <p:sldId id="316" r:id="rId17"/>
    <p:sldId id="317" r:id="rId18"/>
    <p:sldId id="318" r:id="rId19"/>
    <p:sldId id="331" r:id="rId20"/>
    <p:sldId id="319" r:id="rId21"/>
    <p:sldId id="321" r:id="rId22"/>
    <p:sldId id="333" r:id="rId23"/>
    <p:sldId id="263" r:id="rId24"/>
    <p:sldId id="26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614" y="91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</a:t>
            </a:r>
            <a:r>
              <a:rPr lang="en-GB" dirty="0" err="1"/>
              <a:t>Hadaway</a:t>
            </a:r>
            <a:r>
              <a:rPr lang="en-GB" dirty="0"/>
              <a:t>          @</a:t>
            </a:r>
            <a:r>
              <a:rPr lang="en-GB" dirty="0" err="1"/>
              <a:t>WardHadaway</a:t>
            </a:r>
            <a:endParaRPr lang="en-GB" dirty="0"/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wardhadaway.com/visa-guidelines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Graduate Visa</a:t>
            </a:r>
            <a:br>
              <a:rPr lang="en-GB" dirty="0"/>
            </a:br>
            <a:r>
              <a:rPr lang="en-GB" sz="1600" dirty="0"/>
              <a:t>University of Salford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30 November 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Claire Turner, Solicitor, Ward Hadaway</a:t>
            </a:r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Covid-19 Concessions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770409"/>
            <a:ext cx="8671449" cy="3327599"/>
          </a:xfrm>
        </p:spPr>
        <p:txBody>
          <a:bodyPr/>
          <a:lstStyle/>
          <a:p>
            <a:pPr marL="457200" lvl="1" indent="0">
              <a:buNone/>
            </a:pPr>
            <a:endParaRPr lang="en-GB" sz="1800" dirty="0"/>
          </a:p>
          <a:p>
            <a:endParaRPr lang="en-GB" sz="1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36274" y="843074"/>
            <a:ext cx="8671449" cy="3327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Where distance learning took place overseas between </a:t>
            </a:r>
            <a:r>
              <a:rPr lang="en-GB" sz="1800" b="1" dirty="0"/>
              <a:t>24 January 2020</a:t>
            </a:r>
            <a:r>
              <a:rPr lang="en-GB" sz="1800" dirty="0"/>
              <a:t> and </a:t>
            </a:r>
            <a:r>
              <a:rPr lang="en-GB" sz="1800" b="1" dirty="0"/>
              <a:t>27 September 2021</a:t>
            </a:r>
            <a:r>
              <a:rPr lang="en-GB" sz="1800" dirty="0"/>
              <a:t>, an applicant will meet the 'study in the UK' requirements if:</a:t>
            </a:r>
          </a:p>
          <a:p>
            <a:pPr marL="0" indent="0">
              <a:buNone/>
            </a:pPr>
            <a:endParaRPr lang="en-GB" sz="1800" dirty="0"/>
          </a:p>
          <a:p>
            <a:pPr lvl="1"/>
            <a:r>
              <a:rPr lang="en-GB" sz="1800" dirty="0"/>
              <a:t>they began their course in </a:t>
            </a:r>
            <a:r>
              <a:rPr lang="en-GB" sz="1800" b="1" dirty="0"/>
              <a:t>2020</a:t>
            </a:r>
            <a:r>
              <a:rPr lang="en-GB" sz="1800" dirty="0"/>
              <a:t> and </a:t>
            </a:r>
            <a:r>
              <a:rPr lang="en-GB" sz="1800" b="1" dirty="0"/>
              <a:t>entered the UK on or before 21 June 2021</a:t>
            </a:r>
            <a:r>
              <a:rPr lang="en-GB" sz="1800" dirty="0"/>
              <a:t>; or</a:t>
            </a:r>
          </a:p>
          <a:p>
            <a:pPr marL="457200" lvl="1" indent="0">
              <a:buNone/>
            </a:pPr>
            <a:endParaRPr lang="en-GB" sz="1800" dirty="0"/>
          </a:p>
          <a:p>
            <a:pPr lvl="1"/>
            <a:r>
              <a:rPr lang="en-GB" sz="1800" dirty="0"/>
              <a:t>they began their course in </a:t>
            </a:r>
            <a:r>
              <a:rPr lang="en-GB" sz="1800" b="1" dirty="0"/>
              <a:t>2021</a:t>
            </a:r>
            <a:r>
              <a:rPr lang="en-GB" sz="1800" dirty="0"/>
              <a:t> and </a:t>
            </a:r>
            <a:r>
              <a:rPr lang="en-GB" sz="1800" b="1" dirty="0"/>
              <a:t>entered the UK before 27 September 2021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74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Scholarships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43074"/>
            <a:ext cx="8671449" cy="3327599"/>
          </a:xfrm>
        </p:spPr>
        <p:txBody>
          <a:bodyPr/>
          <a:lstStyle/>
          <a:p>
            <a:r>
              <a:rPr lang="en-GB" sz="1800" dirty="0"/>
              <a:t>If you have been awarded a </a:t>
            </a:r>
            <a:r>
              <a:rPr lang="en-GB" sz="1800" b="1" dirty="0"/>
              <a:t>scholarship</a:t>
            </a:r>
            <a:r>
              <a:rPr lang="en-GB" sz="1800" dirty="0"/>
              <a:t> or </a:t>
            </a:r>
            <a:r>
              <a:rPr lang="en-GB" sz="1800" b="1" dirty="0"/>
              <a:t>sponsorship</a:t>
            </a:r>
            <a:r>
              <a:rPr lang="en-GB" sz="1800" dirty="0"/>
              <a:t> by a Government or international scholarship agency (covering fees and living costs) in the </a:t>
            </a:r>
            <a:r>
              <a:rPr lang="en-GB" sz="1800" b="1" dirty="0"/>
              <a:t>12 months </a:t>
            </a:r>
            <a:r>
              <a:rPr lang="en-GB" sz="1800" dirty="0"/>
              <a:t>before you apply you must provide written consent to the application from that Government or agency.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05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When to Apply?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942078"/>
            <a:ext cx="8671449" cy="3327599"/>
          </a:xfrm>
        </p:spPr>
        <p:txBody>
          <a:bodyPr/>
          <a:lstStyle/>
          <a:p>
            <a:r>
              <a:rPr lang="en-GB" sz="1800" dirty="0"/>
              <a:t>You should apply once your university has sent you your final course results</a:t>
            </a:r>
          </a:p>
          <a:p>
            <a:r>
              <a:rPr lang="en-GB" sz="1800" dirty="0"/>
              <a:t>Must apply before your current Student Visa expires</a:t>
            </a:r>
          </a:p>
          <a:p>
            <a:r>
              <a:rPr lang="en-GB" sz="1800" dirty="0"/>
              <a:t>You do not have to wait until you have graduated to apply</a:t>
            </a:r>
          </a:p>
          <a:p>
            <a:r>
              <a:rPr lang="en-GB" sz="1800" b="1" dirty="0"/>
              <a:t>You must be in the UK to apply</a:t>
            </a:r>
          </a:p>
          <a:p>
            <a:r>
              <a:rPr lang="en-GB" sz="1800" dirty="0"/>
              <a:t>You should not leave the UK or Common Travel Area whilst you are waiting for a decision on your application</a:t>
            </a:r>
          </a:p>
          <a:p>
            <a:r>
              <a:rPr lang="en-GB" sz="1800" dirty="0"/>
              <a:t>If your visa expires after you have applied to the Graduate route, you will be permitted to remain in the UK whilst your application is being considered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93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35716"/>
            <a:ext cx="8671449" cy="3327599"/>
          </a:xfrm>
        </p:spPr>
        <p:txBody>
          <a:bodyPr/>
          <a:lstStyle/>
          <a:p>
            <a:r>
              <a:rPr lang="en-GB" sz="1800" b="1" dirty="0"/>
              <a:t>Application fee: </a:t>
            </a:r>
            <a:r>
              <a:rPr lang="en-GB" sz="1800" dirty="0"/>
              <a:t>£715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/>
              <a:t>Immigration Health Surcharge: </a:t>
            </a:r>
            <a:r>
              <a:rPr lang="en-GB" sz="1800" dirty="0"/>
              <a:t>currently £624 per year (you must pay this upfront when you make your application i.e. £1,248 if applying for a 2 year visa)</a:t>
            </a:r>
          </a:p>
          <a:p>
            <a:endParaRPr lang="en-GB" sz="1800" dirty="0"/>
          </a:p>
          <a:p>
            <a:r>
              <a:rPr lang="en-GB" sz="1800" dirty="0"/>
              <a:t>Dependants will also be required to pay the application fee of £715 and the Immigration Health Surcharge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723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How to Apply – Online Applications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840471"/>
            <a:ext cx="8671449" cy="3327599"/>
          </a:xfrm>
        </p:spPr>
        <p:txBody>
          <a:bodyPr/>
          <a:lstStyle/>
          <a:p>
            <a:r>
              <a:rPr lang="en-GB" sz="1800" dirty="0"/>
              <a:t>For the majority of applicants, the process will be entirely digital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You must upload your documents and complete a live scan</a:t>
            </a:r>
          </a:p>
          <a:p>
            <a:endParaRPr lang="en-GB" sz="1800" dirty="0"/>
          </a:p>
          <a:p>
            <a:r>
              <a:rPr lang="en-GB" sz="1800" dirty="0"/>
              <a:t>You will need to create a UK Visas and Immigration account and use the ‘UK Immigration ID Check’ app to verify your identity</a:t>
            </a:r>
          </a:p>
        </p:txBody>
      </p:sp>
    </p:spTree>
    <p:extLst>
      <p:ext uri="{BB962C8B-B14F-4D97-AF65-F5344CB8AC3E}">
        <p14:creationId xmlns:p14="http://schemas.microsoft.com/office/powerpoint/2010/main" val="123996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How to Apply – In Person Applications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76038"/>
            <a:ext cx="8671449" cy="3327599"/>
          </a:xfrm>
        </p:spPr>
        <p:txBody>
          <a:bodyPr/>
          <a:lstStyle/>
          <a:p>
            <a:r>
              <a:rPr lang="en-GB" sz="1800" dirty="0"/>
              <a:t>Those unable to use the app will need to visit a UK Visas and Citizenship Application Services centre to complete the application process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You will be told how to book this when you apply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You will need the CAS number from your current Student or Tier 4 visa to apply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If you do not know your CAS number, contact your university</a:t>
            </a:r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9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Receiving Your Decision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63394"/>
            <a:ext cx="8671449" cy="3327599"/>
          </a:xfrm>
        </p:spPr>
        <p:txBody>
          <a:bodyPr/>
          <a:lstStyle/>
          <a:p>
            <a:pPr marL="0" indent="0">
              <a:buNone/>
            </a:pPr>
            <a:r>
              <a:rPr lang="en-GB" sz="1800" u="sng" dirty="0"/>
              <a:t>Online Applications</a:t>
            </a:r>
          </a:p>
          <a:p>
            <a:r>
              <a:rPr lang="en-GB" sz="1800" dirty="0"/>
              <a:t>If you applied online, you will receive a digital status if your application is successful</a:t>
            </a:r>
          </a:p>
          <a:p>
            <a:r>
              <a:rPr lang="en-GB" sz="1800" dirty="0"/>
              <a:t>You will receive an e-mail confirming your digital status and this will include a PDF of your decision letter</a:t>
            </a:r>
          </a:p>
          <a:p>
            <a:r>
              <a:rPr lang="en-GB" sz="1800" dirty="0"/>
              <a:t>As soon as you receive notification of the decision on your Graduate route application, you will be able to view your immigration status digitally (</a:t>
            </a:r>
            <a:r>
              <a:rPr lang="en-GB" sz="1800" dirty="0" err="1"/>
              <a:t>eVisa</a:t>
            </a:r>
            <a:r>
              <a:rPr lang="en-GB" sz="1800" dirty="0"/>
              <a:t>) and prove your rights in the UK</a:t>
            </a:r>
          </a:p>
        </p:txBody>
      </p:sp>
    </p:spTree>
    <p:extLst>
      <p:ext uri="{BB962C8B-B14F-4D97-AF65-F5344CB8AC3E}">
        <p14:creationId xmlns:p14="http://schemas.microsoft.com/office/powerpoint/2010/main" val="51732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Receiving Your Decision Continued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916678"/>
            <a:ext cx="8671449" cy="3327599"/>
          </a:xfrm>
        </p:spPr>
        <p:txBody>
          <a:bodyPr/>
          <a:lstStyle/>
          <a:p>
            <a:pPr marL="0" indent="0">
              <a:buNone/>
            </a:pPr>
            <a:r>
              <a:rPr lang="en-GB" sz="1800" u="sng" dirty="0"/>
              <a:t>In Person Applications</a:t>
            </a:r>
          </a:p>
          <a:p>
            <a:r>
              <a:rPr lang="en-GB" sz="1800" dirty="0"/>
              <a:t>If you applied by attending a UKVCAS centre to enrol your biometrics and upload your documents, you will receive a BRP</a:t>
            </a:r>
          </a:p>
          <a:p>
            <a:r>
              <a:rPr lang="en-GB" sz="1800" dirty="0"/>
              <a:t>You will still be able to use some online services to evidence your rights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3388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Conditions of Grant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769358"/>
            <a:ext cx="8671449" cy="332759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What you can do: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You are allowed to take up extra study (certain exceptions)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Work (including self-employment and voluntary work) is permitted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You can travel out of, and re-enter, the UK</a:t>
            </a:r>
          </a:p>
        </p:txBody>
      </p:sp>
    </p:spTree>
    <p:extLst>
      <p:ext uri="{BB962C8B-B14F-4D97-AF65-F5344CB8AC3E}">
        <p14:creationId xmlns:p14="http://schemas.microsoft.com/office/powerpoint/2010/main" val="1350031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Conditions of Grant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769358"/>
            <a:ext cx="8671449" cy="332759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What you can’t do: </a:t>
            </a:r>
          </a:p>
          <a:p>
            <a:pPr>
              <a:buFont typeface="Arial" panose="020B0604020202020204" pitchFamily="34" charset="0"/>
              <a:buChar char="×"/>
            </a:pPr>
            <a:r>
              <a:rPr lang="en-GB" sz="1800" dirty="0"/>
              <a:t>You cannot access public funds</a:t>
            </a:r>
          </a:p>
          <a:p>
            <a:pPr>
              <a:buFont typeface="Arial" panose="020B0604020202020204" pitchFamily="34" charset="0"/>
              <a:buChar char="×"/>
            </a:pPr>
            <a:r>
              <a:rPr lang="en-GB" sz="1800" dirty="0"/>
              <a:t>Study with a student sponsor on a course which would meet the requirements of a Student visa</a:t>
            </a:r>
          </a:p>
          <a:p>
            <a:pPr>
              <a:buFont typeface="Arial" panose="020B0604020202020204" pitchFamily="34" charset="0"/>
              <a:buChar char="×"/>
            </a:pPr>
            <a:r>
              <a:rPr lang="en-GB" sz="1800" dirty="0"/>
              <a:t>The route cannot be extended and does not count towards settlement</a:t>
            </a:r>
          </a:p>
        </p:txBody>
      </p:sp>
    </p:spTree>
    <p:extLst>
      <p:ext uri="{BB962C8B-B14F-4D97-AF65-F5344CB8AC3E}">
        <p14:creationId xmlns:p14="http://schemas.microsoft.com/office/powerpoint/2010/main" val="178246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867" y="983532"/>
            <a:ext cx="5486400" cy="425054"/>
          </a:xfrm>
        </p:spPr>
        <p:txBody>
          <a:bodyPr/>
          <a:lstStyle/>
          <a:p>
            <a:r>
              <a:rPr lang="en-GB"/>
              <a:t>Introduction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83034" y="1543423"/>
            <a:ext cx="5486400" cy="6036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Employment and Immigration solicitors</a:t>
            </a:r>
          </a:p>
          <a:p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Ward Hadaway has offices in Leeds, Manchester and Newcastle</a:t>
            </a:r>
          </a:p>
          <a:p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Assist visa applicants in the UK and overseas with obtaining visas for the UK</a:t>
            </a:r>
          </a:p>
          <a:p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Assist employers with recruiting and sponsoring individuals for visas</a:t>
            </a:r>
          </a:p>
          <a:p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endParaRPr lang="en-US" altLang="en-US" sz="18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93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Dependants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37994"/>
            <a:ext cx="8671449" cy="3327599"/>
          </a:xfrm>
        </p:spPr>
        <p:txBody>
          <a:bodyPr/>
          <a:lstStyle/>
          <a:p>
            <a:r>
              <a:rPr lang="en-GB" sz="1800" dirty="0"/>
              <a:t>You cannot bring </a:t>
            </a:r>
            <a:r>
              <a:rPr lang="en-GB" sz="1800" b="1" dirty="0"/>
              <a:t>new </a:t>
            </a:r>
            <a:r>
              <a:rPr lang="en-GB" sz="1800" dirty="0"/>
              <a:t>dependants with you under the Graduate Route</a:t>
            </a:r>
          </a:p>
          <a:p>
            <a:r>
              <a:rPr lang="en-GB" sz="1800" dirty="0"/>
              <a:t>Partners or children who were </a:t>
            </a:r>
            <a:r>
              <a:rPr lang="en-GB" sz="1800" b="1" dirty="0"/>
              <a:t>last granted permission </a:t>
            </a:r>
            <a:r>
              <a:rPr lang="en-GB" sz="1800" dirty="0"/>
              <a:t>as a dependant partner or child of the main applicant may apply </a:t>
            </a:r>
          </a:p>
          <a:p>
            <a:r>
              <a:rPr lang="en-GB" sz="1800" dirty="0"/>
              <a:t>Children </a:t>
            </a:r>
            <a:r>
              <a:rPr lang="en-GB" sz="1800" b="1" dirty="0"/>
              <a:t>born in the U</a:t>
            </a:r>
            <a:r>
              <a:rPr lang="en-GB" sz="1800" dirty="0"/>
              <a:t>K during the last grant of Student permission can also apply as a dependant child of the Graduate</a:t>
            </a:r>
          </a:p>
        </p:txBody>
      </p:sp>
    </p:spTree>
    <p:extLst>
      <p:ext uri="{BB962C8B-B14F-4D97-AF65-F5344CB8AC3E}">
        <p14:creationId xmlns:p14="http://schemas.microsoft.com/office/powerpoint/2010/main" val="238651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Frequently Asked Questions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784598"/>
            <a:ext cx="8671449" cy="3327599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Can I apply for the Graduate Route from overseas?</a:t>
            </a:r>
          </a:p>
          <a:p>
            <a:pPr lvl="1"/>
            <a:r>
              <a:rPr lang="en-GB" sz="1800" dirty="0"/>
              <a:t>No, applications must be made from inside the UK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How long will my application take to be decided?</a:t>
            </a:r>
          </a:p>
          <a:p>
            <a:pPr lvl="1"/>
            <a:r>
              <a:rPr lang="en-GB" sz="1800" dirty="0"/>
              <a:t>You should usually get a decision on your visa within 8 weeks once you’ve applied online to switch to a Graduate visa</a:t>
            </a:r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Will time spent in the UK under the Graduate route lead to settlement?</a:t>
            </a:r>
          </a:p>
          <a:p>
            <a:pPr lvl="1"/>
            <a:r>
              <a:rPr lang="en-GB" sz="1800" dirty="0"/>
              <a:t>It will only count towards settlement in circumstances where you are applying for ILR based on 10 years continuous lawful residence in the UK</a:t>
            </a:r>
          </a:p>
        </p:txBody>
      </p:sp>
    </p:spTree>
    <p:extLst>
      <p:ext uri="{BB962C8B-B14F-4D97-AF65-F5344CB8AC3E}">
        <p14:creationId xmlns:p14="http://schemas.microsoft.com/office/powerpoint/2010/main" val="299165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856C-79EE-49B4-B3A2-D2F221900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Visa Guidelines Hub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0DB43-E30B-4085-9403-A676A0BB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CD1C4-0BDA-4F67-AD92-AD154103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2BCA65-CB56-40DE-A8AA-B0F6F111F45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Visa Guidelines Hub - Ward Hadaway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8B02B-181E-420A-AE3A-81EF0A26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16" y="1441348"/>
            <a:ext cx="6371964" cy="26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4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939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5400"/>
          </a:p>
          <a:p>
            <a:pPr marL="0" indent="0" algn="ctr">
              <a:buNone/>
            </a:pPr>
            <a:r>
              <a:rPr lang="en-GB" sz="5400"/>
              <a:t>THE GRADUATE ROUTE</a:t>
            </a:r>
          </a:p>
        </p:txBody>
      </p:sp>
    </p:spTree>
    <p:extLst>
      <p:ext uri="{BB962C8B-B14F-4D97-AF65-F5344CB8AC3E}">
        <p14:creationId xmlns:p14="http://schemas.microsoft.com/office/powerpoint/2010/main" val="397041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237600" y="878604"/>
            <a:ext cx="8671449" cy="3535561"/>
          </a:xfrm>
        </p:spPr>
        <p:txBody>
          <a:bodyPr/>
          <a:lstStyle/>
          <a:p>
            <a:pPr algn="just"/>
            <a:r>
              <a:rPr lang="en-GB" sz="1800" dirty="0"/>
              <a:t>New graduate immigration route launched on </a:t>
            </a:r>
            <a:r>
              <a:rPr lang="en-GB" sz="1800" b="1" dirty="0"/>
              <a:t>1 July 2021</a:t>
            </a:r>
          </a:p>
          <a:p>
            <a:pPr lvl="1" algn="just"/>
            <a:endParaRPr lang="en-GB" sz="1800" dirty="0"/>
          </a:p>
          <a:p>
            <a:pPr algn="just"/>
            <a:r>
              <a:rPr lang="en-GB" sz="1800" dirty="0"/>
              <a:t>Successful applicants can stay in the UK to work, or look for work, at any skill level for two years (three for PhD students)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This route is unsponsored, meaning you do not need a job offer to apply</a:t>
            </a:r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Eligibility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58314"/>
            <a:ext cx="8671449" cy="332759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You must have: </a:t>
            </a:r>
          </a:p>
          <a:p>
            <a:r>
              <a:rPr lang="en-GB" sz="1800" dirty="0"/>
              <a:t>A valid Tier 4 or Student visa</a:t>
            </a:r>
          </a:p>
          <a:p>
            <a:r>
              <a:rPr lang="en-GB" sz="1800" dirty="0"/>
              <a:t>Successfully completed a degree at undergraduate level or a ‘relevant qualification’</a:t>
            </a:r>
          </a:p>
          <a:p>
            <a:r>
              <a:rPr lang="en-GB" sz="1800" dirty="0"/>
              <a:t>Studied at an approved UK higher education provider</a:t>
            </a:r>
          </a:p>
          <a:p>
            <a:r>
              <a:rPr lang="en-GB" sz="1800" dirty="0"/>
              <a:t>Completed the ‘relevant period’ of your course inside the UK</a:t>
            </a:r>
          </a:p>
        </p:txBody>
      </p:sp>
    </p:spTree>
    <p:extLst>
      <p:ext uri="{BB962C8B-B14F-4D97-AF65-F5344CB8AC3E}">
        <p14:creationId xmlns:p14="http://schemas.microsoft.com/office/powerpoint/2010/main" val="386920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Eligibility Continued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7600" y="853234"/>
            <a:ext cx="8671449" cy="332759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You must have: </a:t>
            </a:r>
          </a:p>
          <a:p>
            <a:r>
              <a:rPr lang="en-GB" sz="1800" dirty="0"/>
              <a:t>Completed the qualification named on the CAS associated with your visa</a:t>
            </a:r>
          </a:p>
          <a:p>
            <a:r>
              <a:rPr lang="en-GB" sz="1800" dirty="0"/>
              <a:t>You will not be eligible if you have previously been granted permission under the Doctorate Extension Scheme or as a Graduate</a:t>
            </a:r>
          </a:p>
          <a:p>
            <a:r>
              <a:rPr lang="en-GB" sz="1800" dirty="0"/>
              <a:t>Sponsor notified the Home Office that you have successfully completed your course </a:t>
            </a:r>
          </a:p>
          <a:p>
            <a:pPr marL="0" indent="0">
              <a:buNone/>
            </a:pPr>
            <a:endParaRPr lang="en-GB" sz="1800" dirty="0"/>
          </a:p>
          <a:p>
            <a:pPr>
              <a:buFont typeface="Arial" panose="020B0604020202020204" pitchFamily="34" charset="0"/>
              <a:buChar char="×"/>
            </a:pPr>
            <a:r>
              <a:rPr lang="en-GB" sz="1800" dirty="0"/>
              <a:t>No maintenance requirement</a:t>
            </a:r>
          </a:p>
          <a:p>
            <a:pPr>
              <a:buFont typeface="Arial" panose="020B0604020202020204" pitchFamily="34" charset="0"/>
              <a:buChar char="×"/>
            </a:pPr>
            <a:r>
              <a:rPr lang="en-GB" sz="1800" dirty="0"/>
              <a:t>No English language requirement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4219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‘Relevant Qualification’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835716"/>
            <a:ext cx="8671449" cy="332759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As well as a UK bachelor’s degree or postgraduate degree, the following qualifications are permitted under the Graduate route:</a:t>
            </a:r>
          </a:p>
          <a:p>
            <a:r>
              <a:rPr lang="en-GB" sz="1800" dirty="0"/>
              <a:t>A law conversion course validated by the Solicitors Regulation Authority in England and Wales</a:t>
            </a:r>
          </a:p>
          <a:p>
            <a:r>
              <a:rPr lang="en-GB" sz="1800" dirty="0"/>
              <a:t>The Legal Practice Course</a:t>
            </a:r>
          </a:p>
          <a:p>
            <a:r>
              <a:rPr lang="en-GB" sz="1800" dirty="0"/>
              <a:t>The Bar Practice Course</a:t>
            </a:r>
          </a:p>
          <a:p>
            <a:r>
              <a:rPr lang="en-GB" sz="1800" dirty="0"/>
              <a:t>A foundation programme in Medicine or Dentistry</a:t>
            </a:r>
          </a:p>
          <a:p>
            <a:r>
              <a:rPr lang="en-GB" sz="1800" dirty="0"/>
              <a:t>A Postgraduate Certificate in Education (PGCE)</a:t>
            </a:r>
          </a:p>
        </p:txBody>
      </p:sp>
    </p:spTree>
    <p:extLst>
      <p:ext uri="{BB962C8B-B14F-4D97-AF65-F5344CB8AC3E}">
        <p14:creationId xmlns:p14="http://schemas.microsoft.com/office/powerpoint/2010/main" val="413109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Qualification Requirement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901438"/>
            <a:ext cx="8671449" cy="3327599"/>
          </a:xfrm>
        </p:spPr>
        <p:txBody>
          <a:bodyPr/>
          <a:lstStyle/>
          <a:p>
            <a:r>
              <a:rPr lang="en-GB" sz="1800" dirty="0"/>
              <a:t>You will not be prevented from meeting the ‘qualification’ requirement if:</a:t>
            </a:r>
          </a:p>
          <a:p>
            <a:pPr marL="0" indent="0">
              <a:buNone/>
            </a:pPr>
            <a:endParaRPr lang="en-GB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The name of your course of study was changed by your sponsor</a:t>
            </a:r>
          </a:p>
          <a:p>
            <a:pPr marL="457200" lvl="1" indent="0">
              <a:buNone/>
            </a:pPr>
            <a:endParaRPr lang="en-GB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If an assessed work placement was added</a:t>
            </a:r>
          </a:p>
          <a:p>
            <a:pPr marL="457200" lvl="1" indent="0">
              <a:buNone/>
            </a:pPr>
            <a:endParaRPr lang="en-GB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If a permitted study abroad programme was added</a:t>
            </a:r>
          </a:p>
        </p:txBody>
      </p:sp>
    </p:spTree>
    <p:extLst>
      <p:ext uri="{BB962C8B-B14F-4D97-AF65-F5344CB8AC3E}">
        <p14:creationId xmlns:p14="http://schemas.microsoft.com/office/powerpoint/2010/main" val="255939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‘Relevant Period’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0A64F73D-EDB6-D54D-BFBA-338CAB09802A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sz="1800" dirty="0"/>
              <a:t>You must have studied in the UK for the ‘relevant period’ </a:t>
            </a:r>
          </a:p>
          <a:p>
            <a:r>
              <a:rPr lang="en-GB" sz="1800" dirty="0"/>
              <a:t>What is the ‘relevant period’?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b="1" dirty="0"/>
              <a:t>Courses of 12 months of less: </a:t>
            </a:r>
            <a:r>
              <a:rPr lang="en-GB" sz="1800" dirty="0"/>
              <a:t>the full duration of the course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b="1" dirty="0"/>
              <a:t>Courses that last longer than 12 months: </a:t>
            </a:r>
            <a:r>
              <a:rPr lang="en-GB" sz="1800" dirty="0"/>
              <a:t>at least 12 months </a:t>
            </a:r>
          </a:p>
        </p:txBody>
      </p:sp>
    </p:spTree>
    <p:extLst>
      <p:ext uri="{BB962C8B-B14F-4D97-AF65-F5344CB8AC3E}">
        <p14:creationId xmlns:p14="http://schemas.microsoft.com/office/powerpoint/2010/main" val="38610956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1148</Words>
  <Application>Microsoft Office PowerPoint</Application>
  <PresentationFormat>On-screen Show (16:9)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DESIGN A</vt:lpstr>
      <vt:lpstr>Graduate Visa University of Salford</vt:lpstr>
      <vt:lpstr>Introduction </vt:lpstr>
      <vt:lpstr>PowerPoint Presentation</vt:lpstr>
      <vt:lpstr>Overview</vt:lpstr>
      <vt:lpstr>Eligibility</vt:lpstr>
      <vt:lpstr>Eligibility Continued </vt:lpstr>
      <vt:lpstr>‘Relevant Qualification’</vt:lpstr>
      <vt:lpstr>Qualification Requirement</vt:lpstr>
      <vt:lpstr>The ‘Relevant Period’</vt:lpstr>
      <vt:lpstr>Covid-19 Concessions</vt:lpstr>
      <vt:lpstr>Scholarships</vt:lpstr>
      <vt:lpstr>When to Apply?</vt:lpstr>
      <vt:lpstr>Fees</vt:lpstr>
      <vt:lpstr>How to Apply – Online Applications</vt:lpstr>
      <vt:lpstr>How to Apply – In Person Applications</vt:lpstr>
      <vt:lpstr>Receiving Your Decision </vt:lpstr>
      <vt:lpstr>Receiving Your Decision Continued</vt:lpstr>
      <vt:lpstr>Conditions of Grant</vt:lpstr>
      <vt:lpstr>Conditions of Grant</vt:lpstr>
      <vt:lpstr>Dependants </vt:lpstr>
      <vt:lpstr>Frequently Asked Questions</vt:lpstr>
      <vt:lpstr>Visa Guidelines Hub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Visa University of Salford</dc:title>
  <dc:creator>Jennifer Jones</dc:creator>
  <cp:lastModifiedBy>Helen Beaman</cp:lastModifiedBy>
  <cp:revision>1</cp:revision>
  <dcterms:created xsi:type="dcterms:W3CDTF">1900-01-01T00:00:00Z</dcterms:created>
  <dcterms:modified xsi:type="dcterms:W3CDTF">2022-12-05T13:54:08Z</dcterms:modified>
</cp:coreProperties>
</file>