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  <p:sldMasterId id="2147483841" r:id="rId2"/>
  </p:sldMasterIdLst>
  <p:notesMasterIdLst>
    <p:notesMasterId r:id="rId39"/>
  </p:notesMasterIdLst>
  <p:handoutMasterIdLst>
    <p:handoutMasterId r:id="rId40"/>
  </p:handoutMasterIdLst>
  <p:sldIdLst>
    <p:sldId id="256" r:id="rId3"/>
    <p:sldId id="257" r:id="rId4"/>
    <p:sldId id="271" r:id="rId5"/>
    <p:sldId id="266" r:id="rId6"/>
    <p:sldId id="307" r:id="rId7"/>
    <p:sldId id="269" r:id="rId8"/>
    <p:sldId id="270" r:id="rId9"/>
    <p:sldId id="314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316" r:id="rId23"/>
    <p:sldId id="287" r:id="rId24"/>
    <p:sldId id="288" r:id="rId25"/>
    <p:sldId id="292" r:id="rId26"/>
    <p:sldId id="293" r:id="rId27"/>
    <p:sldId id="294" r:id="rId28"/>
    <p:sldId id="295" r:id="rId29"/>
    <p:sldId id="296" r:id="rId30"/>
    <p:sldId id="297" r:id="rId31"/>
    <p:sldId id="311" r:id="rId32"/>
    <p:sldId id="312" r:id="rId33"/>
    <p:sldId id="304" r:id="rId34"/>
    <p:sldId id="302" r:id="rId35"/>
    <p:sldId id="303" r:id="rId36"/>
    <p:sldId id="313" r:id="rId37"/>
    <p:sldId id="272" r:id="rId38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6">
          <p15:clr>
            <a:srgbClr val="A4A3A4"/>
          </p15:clr>
        </p15:guide>
        <p15:guide id="2" pos="1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210" y="102"/>
      </p:cViewPr>
      <p:guideLst>
        <p:guide orient="horz" pos="1436"/>
        <p:guide pos="14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32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D6E-B386-764C-8E7B-9A21BEBC2C1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26EA-E109-7440-B6D1-18DFAE3E9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898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4E3E5-376B-8E43-8601-B89320A71EC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E70A6-C73F-6845-9E1B-7707D334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48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>
          <a:xfrm>
            <a:off x="16328" y="1371600"/>
            <a:ext cx="9111343" cy="3771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33363" y="1209600"/>
            <a:ext cx="5786437" cy="4140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" y="205732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70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date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3362" y="363995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8"/>
              </a:spcBef>
              <a:buNone/>
              <a:defRPr sz="700" baseline="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presented by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/>
              <a:t>Click to edit slide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Page </a:t>
            </a:r>
            <a:fld id="{0A64F73D-EDB6-D54D-BFBA-338CAB0980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1043678"/>
            <a:ext cx="8671449" cy="3327599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495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/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/>
              <a:t>Your speakers</a:t>
            </a:r>
          </a:p>
        </p:txBody>
      </p:sp>
      <p:sp>
        <p:nvSpPr>
          <p:cNvPr id="68" name="Picture Placeholder 63"/>
          <p:cNvSpPr>
            <a:spLocks noGrp="1"/>
          </p:cNvSpPr>
          <p:nvPr>
            <p:ph type="pic" sz="quarter" idx="25" hasCustomPrompt="1"/>
          </p:nvPr>
        </p:nvSpPr>
        <p:spPr>
          <a:xfrm>
            <a:off x="237599" y="769495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image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2491200" y="1934512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name</a:t>
            </a:r>
            <a:endParaRPr lang="en-GB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2491200" y="205763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job title</a:t>
            </a:r>
            <a:endParaRPr lang="en-GB"/>
          </a:p>
        </p:txBody>
      </p:sp>
      <p:sp>
        <p:nvSpPr>
          <p:cNvPr id="45" name="Picture Placeholder 63"/>
          <p:cNvSpPr>
            <a:spLocks noGrp="1"/>
          </p:cNvSpPr>
          <p:nvPr>
            <p:ph type="pic" sz="quarter" idx="37" hasCustomPrompt="1"/>
          </p:nvPr>
        </p:nvSpPr>
        <p:spPr>
          <a:xfrm>
            <a:off x="2491200" y="769493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image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2491200" y="218518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telephone/mobile number</a:t>
            </a:r>
            <a:endParaRPr lang="en-GB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40" hasCustomPrompt="1"/>
          </p:nvPr>
        </p:nvSpPr>
        <p:spPr>
          <a:xfrm>
            <a:off x="2491200" y="231662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email address</a:t>
            </a:r>
            <a:endParaRPr lang="en-GB"/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44800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name</a:t>
            </a:r>
            <a:endParaRPr lang="en-GB"/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744800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job title</a:t>
            </a:r>
            <a:endParaRPr lang="en-GB"/>
          </a:p>
        </p:txBody>
      </p:sp>
      <p:sp>
        <p:nvSpPr>
          <p:cNvPr id="56" name="Picture Placeholder 63"/>
          <p:cNvSpPr>
            <a:spLocks noGrp="1"/>
          </p:cNvSpPr>
          <p:nvPr>
            <p:ph type="pic" sz="quarter" idx="47" hasCustomPrompt="1"/>
          </p:nvPr>
        </p:nvSpPr>
        <p:spPr>
          <a:xfrm>
            <a:off x="4744800" y="769494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image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744800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telephone/mobile number</a:t>
            </a:r>
            <a:endParaRPr lang="en-GB"/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744800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email address</a:t>
            </a:r>
            <a:endParaRPr lang="en-GB"/>
          </a:p>
        </p:txBody>
      </p:sp>
      <p:sp>
        <p:nvSpPr>
          <p:cNvPr id="8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237600" y="3749411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name</a:t>
            </a:r>
            <a:endParaRPr lang="en-GB"/>
          </a:p>
        </p:txBody>
      </p:sp>
      <p:sp>
        <p:nvSpPr>
          <p:cNvPr id="8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237600" y="387253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job title</a:t>
            </a:r>
            <a:endParaRPr lang="en-GB"/>
          </a:p>
        </p:txBody>
      </p:sp>
      <p:sp>
        <p:nvSpPr>
          <p:cNvPr id="82" name="Picture Placeholder 63"/>
          <p:cNvSpPr>
            <a:spLocks noGrp="1"/>
          </p:cNvSpPr>
          <p:nvPr>
            <p:ph type="pic" sz="quarter" idx="53" hasCustomPrompt="1"/>
          </p:nvPr>
        </p:nvSpPr>
        <p:spPr>
          <a:xfrm>
            <a:off x="237600" y="2584392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image</a:t>
            </a:r>
          </a:p>
        </p:txBody>
      </p:sp>
      <p:sp>
        <p:nvSpPr>
          <p:cNvPr id="8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237600" y="4000088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telephone/mobile number</a:t>
            </a:r>
            <a:endParaRPr lang="en-GB"/>
          </a:p>
        </p:txBody>
      </p:sp>
      <p:sp>
        <p:nvSpPr>
          <p:cNvPr id="8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237600" y="413152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email address</a:t>
            </a:r>
            <a:endParaRPr lang="en-GB"/>
          </a:p>
        </p:txBody>
      </p:sp>
      <p:sp>
        <p:nvSpPr>
          <p:cNvPr id="85" name="Text Placeholder 11"/>
          <p:cNvSpPr>
            <a:spLocks noGrp="1"/>
          </p:cNvSpPr>
          <p:nvPr>
            <p:ph type="body" sz="quarter" idx="56" hasCustomPrompt="1"/>
          </p:nvPr>
        </p:nvSpPr>
        <p:spPr>
          <a:xfrm>
            <a:off x="2491200" y="374940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name</a:t>
            </a:r>
            <a:endParaRPr lang="en-GB"/>
          </a:p>
        </p:txBody>
      </p:sp>
      <p:sp>
        <p:nvSpPr>
          <p:cNvPr id="86" name="Text Placeholder 11"/>
          <p:cNvSpPr>
            <a:spLocks noGrp="1"/>
          </p:cNvSpPr>
          <p:nvPr>
            <p:ph type="body" sz="quarter" idx="57" hasCustomPrompt="1"/>
          </p:nvPr>
        </p:nvSpPr>
        <p:spPr>
          <a:xfrm>
            <a:off x="2491200" y="387253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job title</a:t>
            </a:r>
            <a:endParaRPr lang="en-GB"/>
          </a:p>
        </p:txBody>
      </p:sp>
      <p:sp>
        <p:nvSpPr>
          <p:cNvPr id="87" name="Picture Placeholder 63"/>
          <p:cNvSpPr>
            <a:spLocks noGrp="1"/>
          </p:cNvSpPr>
          <p:nvPr>
            <p:ph type="pic" sz="quarter" idx="58" hasCustomPrompt="1"/>
          </p:nvPr>
        </p:nvSpPr>
        <p:spPr>
          <a:xfrm>
            <a:off x="2491200" y="2584390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image</a:t>
            </a:r>
          </a:p>
        </p:txBody>
      </p:sp>
      <p:sp>
        <p:nvSpPr>
          <p:cNvPr id="88" name="Text Placeholder 11"/>
          <p:cNvSpPr>
            <a:spLocks noGrp="1"/>
          </p:cNvSpPr>
          <p:nvPr>
            <p:ph type="body" sz="quarter" idx="59" hasCustomPrompt="1"/>
          </p:nvPr>
        </p:nvSpPr>
        <p:spPr>
          <a:xfrm>
            <a:off x="2491200" y="4000086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telephone/mobile number</a:t>
            </a:r>
            <a:endParaRPr lang="en-GB"/>
          </a:p>
        </p:txBody>
      </p:sp>
      <p:sp>
        <p:nvSpPr>
          <p:cNvPr id="89" name="Text Placeholder 11"/>
          <p:cNvSpPr>
            <a:spLocks noGrp="1"/>
          </p:cNvSpPr>
          <p:nvPr>
            <p:ph type="body" sz="quarter" idx="60" hasCustomPrompt="1"/>
          </p:nvPr>
        </p:nvSpPr>
        <p:spPr>
          <a:xfrm>
            <a:off x="2491200" y="413152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email address</a:t>
            </a:r>
            <a:endParaRPr lang="en-GB"/>
          </a:p>
        </p:txBody>
      </p:sp>
      <p:sp>
        <p:nvSpPr>
          <p:cNvPr id="90" name="Text Placeholder 11"/>
          <p:cNvSpPr>
            <a:spLocks noGrp="1"/>
          </p:cNvSpPr>
          <p:nvPr>
            <p:ph type="body" sz="quarter" idx="61" hasCustomPrompt="1"/>
          </p:nvPr>
        </p:nvSpPr>
        <p:spPr>
          <a:xfrm>
            <a:off x="4744800" y="374941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name</a:t>
            </a:r>
            <a:endParaRPr lang="en-GB"/>
          </a:p>
        </p:txBody>
      </p:sp>
      <p:sp>
        <p:nvSpPr>
          <p:cNvPr id="91" name="Text Placeholder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44800" y="387253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job title</a:t>
            </a:r>
            <a:endParaRPr lang="en-GB"/>
          </a:p>
        </p:txBody>
      </p:sp>
      <p:sp>
        <p:nvSpPr>
          <p:cNvPr id="92" name="Picture Placeholder 63"/>
          <p:cNvSpPr>
            <a:spLocks noGrp="1"/>
          </p:cNvSpPr>
          <p:nvPr>
            <p:ph type="pic" sz="quarter" idx="63" hasCustomPrompt="1"/>
          </p:nvPr>
        </p:nvSpPr>
        <p:spPr>
          <a:xfrm>
            <a:off x="4744800" y="2584391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image</a:t>
            </a:r>
          </a:p>
        </p:txBody>
      </p:sp>
      <p:sp>
        <p:nvSpPr>
          <p:cNvPr id="93" name="Text Placeholder 11"/>
          <p:cNvSpPr>
            <a:spLocks noGrp="1"/>
          </p:cNvSpPr>
          <p:nvPr>
            <p:ph type="body" sz="quarter" idx="64" hasCustomPrompt="1"/>
          </p:nvPr>
        </p:nvSpPr>
        <p:spPr>
          <a:xfrm>
            <a:off x="4744800" y="4000087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telephone/mobile number</a:t>
            </a:r>
            <a:endParaRPr lang="en-GB"/>
          </a:p>
        </p:txBody>
      </p:sp>
      <p:sp>
        <p:nvSpPr>
          <p:cNvPr id="94" name="Text Placeholder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4800" y="413152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email address</a:t>
            </a:r>
            <a:endParaRPr lang="en-GB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66" hasCustomPrompt="1"/>
          </p:nvPr>
        </p:nvSpPr>
        <p:spPr>
          <a:xfrm>
            <a:off x="237599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name</a:t>
            </a:r>
            <a:endParaRPr lang="en-GB"/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67" hasCustomPrompt="1"/>
          </p:nvPr>
        </p:nvSpPr>
        <p:spPr>
          <a:xfrm>
            <a:off x="237599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job title</a:t>
            </a:r>
            <a:endParaRPr lang="en-GB"/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68" hasCustomPrompt="1"/>
          </p:nvPr>
        </p:nvSpPr>
        <p:spPr>
          <a:xfrm>
            <a:off x="237599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telephone/mobile number</a:t>
            </a:r>
            <a:endParaRPr lang="en-GB"/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69" hasCustomPrompt="1"/>
          </p:nvPr>
        </p:nvSpPr>
        <p:spPr>
          <a:xfrm>
            <a:off x="237599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email address</a:t>
            </a:r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Page </a:t>
            </a:r>
            <a:fld id="{0A64F73D-EDB6-D54D-BFBA-338CAB09802A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TextBox 50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</p:spTree>
    <p:extLst>
      <p:ext uri="{BB962C8B-B14F-4D97-AF65-F5344CB8AC3E}">
        <p14:creationId xmlns:p14="http://schemas.microsoft.com/office/powerpoint/2010/main" val="3968100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/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Page </a:t>
            </a:r>
            <a:fld id="{0A64F73D-EDB6-D54D-BFBA-338CAB09802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33625" y="1334383"/>
            <a:ext cx="8675949" cy="2260287"/>
            <a:chOff x="233625" y="1533023"/>
            <a:chExt cx="8675949" cy="2260287"/>
          </a:xfrm>
        </p:grpSpPr>
        <p:sp>
          <p:nvSpPr>
            <p:cNvPr id="20" name="Text Placeholder 6"/>
            <p:cNvSpPr txBox="1"/>
            <p:nvPr userDrawn="1"/>
          </p:nvSpPr>
          <p:spPr>
            <a:xfrm>
              <a:off x="237601" y="3374851"/>
              <a:ext cx="6398798" cy="418459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>
              <a:lvl1pPr marL="0" indent="0" algn="l" defTabSz="457200" rtl="0" eaLnBrk="1" latinLnBrk="0" hangingPunct="1">
                <a:spcBef>
                  <a:spcPct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0" indent="0" algn="l" defTabSz="457200" rtl="0" eaLnBrk="1" latinLnBrk="0" hangingPunct="1">
                <a:spcBef>
                  <a:spcPct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0" indent="0" algn="l" defTabSz="457200" rtl="0" eaLnBrk="1" latinLnBrk="0" hangingPunct="1">
                <a:spcBef>
                  <a:spcPct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0" indent="0" algn="l" defTabSz="457200" rtl="0" eaLnBrk="1" latinLnBrk="0" hangingPunct="1">
                <a:spcBef>
                  <a:spcPct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0" algn="l" defTabSz="457200" rtl="0" eaLnBrk="1" latinLnBrk="0" hangingPunct="1">
                <a:spcBef>
                  <a:spcPct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400"/>
                </a:spcAft>
              </a:pPr>
              <a:r>
                <a:rPr lang="en-GB"/>
                <a:t>SSID – WH Visitor | Password</a:t>
              </a:r>
              <a:r>
                <a:rPr lang="en-GB" baseline="0"/>
                <a:t> – W@rdh4d@w4y30</a:t>
              </a:r>
              <a:endParaRPr lang="en-GB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233625" y="1533023"/>
              <a:ext cx="8675949" cy="1866172"/>
              <a:chOff x="233625" y="2842806"/>
              <a:chExt cx="8675949" cy="1866172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233625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2503551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773477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7043402" y="2842806"/>
                <a:ext cx="1866172" cy="18661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70187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383200" y="2028175"/>
            <a:ext cx="5486400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sz="2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answers</a:t>
            </a:r>
            <a:endParaRPr lang="en-GB" sz="2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55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9" name="Title 1"/>
          <p:cNvSpPr txBox="1"/>
          <p:nvPr userDrawn="1"/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spc="-6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600"/>
              </a:lnSpc>
            </a:pPr>
            <a:r>
              <a:rPr lang="en-GB"/>
              <a:t>Thank you</a:t>
            </a:r>
            <a:endParaRPr lang="en-US"/>
          </a:p>
        </p:txBody>
      </p:sp>
      <p:sp>
        <p:nvSpPr>
          <p:cNvPr id="10" name="Text Placeholder 3"/>
          <p:cNvSpPr txBox="1"/>
          <p:nvPr userDrawn="1"/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 spc="-3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     Ward Hadaway          @WardHadaway</a:t>
            </a:r>
          </a:p>
          <a:p>
            <a:r>
              <a:rPr lang="en-GB"/>
              <a:t>wardhadaway.com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388337" y="2423849"/>
            <a:ext cx="144360" cy="144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3515702" y="2423849"/>
            <a:ext cx="144360" cy="1443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4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spc="-3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2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1043678"/>
            <a:ext cx="8671449" cy="3327599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11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Your speakers</a:t>
            </a:r>
          </a:p>
        </p:txBody>
      </p:sp>
      <p:sp>
        <p:nvSpPr>
          <p:cNvPr id="68" name="Picture Placeholder 63"/>
          <p:cNvSpPr>
            <a:spLocks noGrp="1"/>
          </p:cNvSpPr>
          <p:nvPr>
            <p:ph type="pic" sz="quarter" idx="25" hasCustomPrompt="1"/>
          </p:nvPr>
        </p:nvSpPr>
        <p:spPr>
          <a:xfrm>
            <a:off x="237599" y="769495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2491200" y="1934512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2491200" y="205763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5" name="Picture Placeholder 63"/>
          <p:cNvSpPr>
            <a:spLocks noGrp="1"/>
          </p:cNvSpPr>
          <p:nvPr>
            <p:ph type="pic" sz="quarter" idx="37" hasCustomPrompt="1"/>
          </p:nvPr>
        </p:nvSpPr>
        <p:spPr>
          <a:xfrm>
            <a:off x="2491200" y="769493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2491200" y="218518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40" hasCustomPrompt="1"/>
          </p:nvPr>
        </p:nvSpPr>
        <p:spPr>
          <a:xfrm>
            <a:off x="2491200" y="231662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44800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744800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56" name="Picture Placeholder 63"/>
          <p:cNvSpPr>
            <a:spLocks noGrp="1"/>
          </p:cNvSpPr>
          <p:nvPr>
            <p:ph type="pic" sz="quarter" idx="47" hasCustomPrompt="1"/>
          </p:nvPr>
        </p:nvSpPr>
        <p:spPr>
          <a:xfrm>
            <a:off x="4744800" y="769494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744800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744800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237600" y="3749411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237600" y="387253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2" name="Picture Placeholder 63"/>
          <p:cNvSpPr>
            <a:spLocks noGrp="1"/>
          </p:cNvSpPr>
          <p:nvPr>
            <p:ph type="pic" sz="quarter" idx="53" hasCustomPrompt="1"/>
          </p:nvPr>
        </p:nvSpPr>
        <p:spPr>
          <a:xfrm>
            <a:off x="237600" y="2584392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237600" y="4000088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237600" y="413152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5" name="Text Placeholder 11"/>
          <p:cNvSpPr>
            <a:spLocks noGrp="1"/>
          </p:cNvSpPr>
          <p:nvPr>
            <p:ph type="body" sz="quarter" idx="56" hasCustomPrompt="1"/>
          </p:nvPr>
        </p:nvSpPr>
        <p:spPr>
          <a:xfrm>
            <a:off x="2491200" y="374940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6" name="Text Placeholder 11"/>
          <p:cNvSpPr>
            <a:spLocks noGrp="1"/>
          </p:cNvSpPr>
          <p:nvPr>
            <p:ph type="body" sz="quarter" idx="57" hasCustomPrompt="1"/>
          </p:nvPr>
        </p:nvSpPr>
        <p:spPr>
          <a:xfrm>
            <a:off x="2491200" y="387253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7" name="Picture Placeholder 63"/>
          <p:cNvSpPr>
            <a:spLocks noGrp="1"/>
          </p:cNvSpPr>
          <p:nvPr>
            <p:ph type="pic" sz="quarter" idx="58" hasCustomPrompt="1"/>
          </p:nvPr>
        </p:nvSpPr>
        <p:spPr>
          <a:xfrm>
            <a:off x="2491200" y="2584390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8" name="Text Placeholder 11"/>
          <p:cNvSpPr>
            <a:spLocks noGrp="1"/>
          </p:cNvSpPr>
          <p:nvPr>
            <p:ph type="body" sz="quarter" idx="59" hasCustomPrompt="1"/>
          </p:nvPr>
        </p:nvSpPr>
        <p:spPr>
          <a:xfrm>
            <a:off x="2491200" y="4000086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9" name="Text Placeholder 11"/>
          <p:cNvSpPr>
            <a:spLocks noGrp="1"/>
          </p:cNvSpPr>
          <p:nvPr>
            <p:ph type="body" sz="quarter" idx="60" hasCustomPrompt="1"/>
          </p:nvPr>
        </p:nvSpPr>
        <p:spPr>
          <a:xfrm>
            <a:off x="2491200" y="413152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90" name="Text Placeholder 11"/>
          <p:cNvSpPr>
            <a:spLocks noGrp="1"/>
          </p:cNvSpPr>
          <p:nvPr>
            <p:ph type="body" sz="quarter" idx="61" hasCustomPrompt="1"/>
          </p:nvPr>
        </p:nvSpPr>
        <p:spPr>
          <a:xfrm>
            <a:off x="4744800" y="374941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91" name="Text Placeholder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44800" y="387253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92" name="Picture Placeholder 63"/>
          <p:cNvSpPr>
            <a:spLocks noGrp="1"/>
          </p:cNvSpPr>
          <p:nvPr>
            <p:ph type="pic" sz="quarter" idx="63" hasCustomPrompt="1"/>
          </p:nvPr>
        </p:nvSpPr>
        <p:spPr>
          <a:xfrm>
            <a:off x="4744800" y="2584391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93" name="Text Placeholder 11"/>
          <p:cNvSpPr>
            <a:spLocks noGrp="1"/>
          </p:cNvSpPr>
          <p:nvPr>
            <p:ph type="body" sz="quarter" idx="64" hasCustomPrompt="1"/>
          </p:nvPr>
        </p:nvSpPr>
        <p:spPr>
          <a:xfrm>
            <a:off x="4744800" y="4000087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94" name="Text Placeholder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4800" y="413152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66" hasCustomPrompt="1"/>
          </p:nvPr>
        </p:nvSpPr>
        <p:spPr>
          <a:xfrm>
            <a:off x="237599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67" hasCustomPrompt="1"/>
          </p:nvPr>
        </p:nvSpPr>
        <p:spPr>
          <a:xfrm>
            <a:off x="237599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68" hasCustomPrompt="1"/>
          </p:nvPr>
        </p:nvSpPr>
        <p:spPr>
          <a:xfrm>
            <a:off x="237599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69" hasCustomPrompt="1"/>
          </p:nvPr>
        </p:nvSpPr>
        <p:spPr>
          <a:xfrm>
            <a:off x="237599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</p:spTree>
    <p:extLst>
      <p:ext uri="{BB962C8B-B14F-4D97-AF65-F5344CB8AC3E}">
        <p14:creationId xmlns:p14="http://schemas.microsoft.com/office/powerpoint/2010/main" val="225175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33625" y="1334383"/>
            <a:ext cx="8675949" cy="2260287"/>
            <a:chOff x="233625" y="1533023"/>
            <a:chExt cx="8675949" cy="2260287"/>
          </a:xfrm>
        </p:grpSpPr>
        <p:sp>
          <p:nvSpPr>
            <p:cNvPr id="20" name="Text Placeholder 6"/>
            <p:cNvSpPr txBox="1">
              <a:spLocks/>
            </p:cNvSpPr>
            <p:nvPr userDrawn="1"/>
          </p:nvSpPr>
          <p:spPr>
            <a:xfrm>
              <a:off x="237601" y="3374851"/>
              <a:ext cx="6398798" cy="418459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400"/>
                </a:spcAft>
              </a:pPr>
              <a:r>
                <a:rPr lang="en-GB" dirty="0"/>
                <a:t>SSID – WH Visitor | Password</a:t>
              </a:r>
              <a:r>
                <a:rPr lang="en-GB" baseline="0" dirty="0"/>
                <a:t> – W@rdh4d@w4y30</a:t>
              </a:r>
              <a:endParaRPr lang="en-GB" dirty="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233625" y="1533023"/>
              <a:ext cx="8675949" cy="1866172"/>
              <a:chOff x="233625" y="2842806"/>
              <a:chExt cx="8675949" cy="1866172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625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551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477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3402" y="2842806"/>
                <a:ext cx="1866172" cy="18661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4082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383200" y="2028175"/>
            <a:ext cx="5486400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sz="26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answers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spc="-6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600"/>
              </a:lnSpc>
            </a:pPr>
            <a:r>
              <a:rPr lang="en-GB" dirty="0"/>
              <a:t>Thank you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 spc="-3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     Ward </a:t>
            </a:r>
            <a:r>
              <a:rPr lang="en-GB" dirty="0" err="1"/>
              <a:t>Hadaway</a:t>
            </a:r>
            <a:r>
              <a:rPr lang="en-GB" dirty="0"/>
              <a:t>          @</a:t>
            </a:r>
            <a:r>
              <a:rPr lang="en-GB" dirty="0" err="1"/>
              <a:t>WardHadaway</a:t>
            </a:r>
            <a:endParaRPr lang="en-GB" dirty="0"/>
          </a:p>
          <a:p>
            <a:r>
              <a:rPr lang="en-GB" dirty="0"/>
              <a:t>wardhadaway.com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8337" y="2423849"/>
            <a:ext cx="144360" cy="144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5702" y="2423849"/>
            <a:ext cx="144360" cy="1443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 t="26667"/>
          <a:stretch>
            <a:fillRect/>
          </a:stretch>
        </p:blipFill>
        <p:spPr>
          <a:xfrm>
            <a:off x="16328" y="1371600"/>
            <a:ext cx="9111343" cy="3771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33363" y="1209600"/>
            <a:ext cx="5786437" cy="4140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" y="205732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70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date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3362" y="363995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8"/>
              </a:spcBef>
              <a:buNone/>
              <a:defRPr sz="700" baseline="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presented by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0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section title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1600"/>
              </a:lnSpc>
              <a:spcBef>
                <a:spcPct val="0"/>
              </a:spcBef>
              <a:buNone/>
              <a:defRPr sz="1600" spc="-3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subhead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7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4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801" r:id="rId2"/>
    <p:sldLayoutId id="2147483787" r:id="rId3"/>
    <p:sldLayoutId id="2147483826" r:id="rId4"/>
    <p:sldLayoutId id="2147483798" r:id="rId5"/>
    <p:sldLayoutId id="2147483804" r:id="rId6"/>
    <p:sldLayoutId id="214748380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42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immigration-rules/immigration-rules-appendix-skilled-occupations" TargetMode="External"/><Relationship Id="rId2" Type="http://schemas.openxmlformats.org/officeDocument/2006/relationships/hyperlink" Target="https://www.gov.uk/government/publications/skilled-worker-visa-eligible-occupations/skilled-worker-visa-eligible-occupations-and-code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nsdigital.github.io/dp-classification-tools/standard-occupational-classification/ONS_SOC_occupation_coding_tool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guidance/coronavirus-covid-19-advice-for-uk-visa-applicants-and-temporary-uk-residents" TargetMode="External"/><Relationship Id="rId3" Type="http://schemas.openxmlformats.org/officeDocument/2006/relationships/hyperlink" Target="https://www.gov.uk/innovator-visa" TargetMode="External"/><Relationship Id="rId7" Type="http://schemas.openxmlformats.org/officeDocument/2006/relationships/hyperlink" Target="https://www.gov.uk/tier-5-youth-mobility" TargetMode="External"/><Relationship Id="rId2" Type="http://schemas.openxmlformats.org/officeDocument/2006/relationships/hyperlink" Target="https://www.gov.uk/start-up-visa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v.uk/government/publications/register-of-licensed-sponsors-workers" TargetMode="External"/><Relationship Id="rId5" Type="http://schemas.openxmlformats.org/officeDocument/2006/relationships/hyperlink" Target="https://www.gov.uk/government/publications/skilled-worker-visa-eligible-occupations/skilled-worker-visa-eligible-occupations-and-codes" TargetMode="External"/><Relationship Id="rId4" Type="http://schemas.openxmlformats.org/officeDocument/2006/relationships/hyperlink" Target="https://www.gov.uk/skilled-worker-visa" TargetMode="External"/><Relationship Id="rId9" Type="http://schemas.openxmlformats.org/officeDocument/2006/relationships/hyperlink" Target="https://assets.publishing.service.gov.uk/government/uploads/system/uploads/attachment_data/file/1067926/Global_Business_Mobility_routes_guidance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wardhadaway.com/visa-guidelines/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3" y="430111"/>
            <a:ext cx="5786437" cy="414099"/>
          </a:xfrm>
        </p:spPr>
        <p:txBody>
          <a:bodyPr/>
          <a:lstStyle/>
          <a:p>
            <a:r>
              <a:rPr lang="en-GB" dirty="0"/>
              <a:t>Overview of UK Visa Options for International Students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15807" y="1081221"/>
            <a:ext cx="1193083" cy="137783"/>
          </a:xfrm>
        </p:spPr>
        <p:txBody>
          <a:bodyPr/>
          <a:lstStyle/>
          <a:p>
            <a:r>
              <a:rPr lang="en-GB" sz="2400" dirty="0"/>
              <a:t>8 June 2022</a:t>
            </a:r>
          </a:p>
        </p:txBody>
      </p:sp>
    </p:spTree>
    <p:extLst>
      <p:ext uri="{BB962C8B-B14F-4D97-AF65-F5344CB8AC3E}">
        <p14:creationId xmlns:p14="http://schemas.microsoft.com/office/powerpoint/2010/main" val="22291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Visas for Students Wanting to Start Their Own Business in the UK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/>
              <a:t>Start-up Visa</a:t>
            </a:r>
          </a:p>
          <a:p>
            <a:r>
              <a:rPr lang="en-GB" sz="1600" dirty="0"/>
              <a:t>For applicants who want to start up a business in the UK</a:t>
            </a:r>
          </a:p>
          <a:p>
            <a:r>
              <a:rPr lang="en-GB" sz="1600" dirty="0"/>
              <a:t>This has replaced the previous Tier 1 (Graduate Entrepreneur) visa and is available to a wider pool of migrants (not just graduates)</a:t>
            </a:r>
          </a:p>
          <a:p>
            <a:r>
              <a:rPr lang="en-GB" sz="1600" dirty="0"/>
              <a:t>Applicants must be endorsed by either a: </a:t>
            </a:r>
          </a:p>
          <a:p>
            <a:pPr lvl="1"/>
            <a:r>
              <a:rPr lang="en-GB" sz="1600" dirty="0"/>
              <a:t>UK higher education institution; or  </a:t>
            </a:r>
          </a:p>
          <a:p>
            <a:pPr lvl="1"/>
            <a:r>
              <a:rPr lang="en-GB" sz="1600" dirty="0"/>
              <a:t>a business organisation with a history of supporting UK entrepreneurs.</a:t>
            </a:r>
          </a:p>
          <a:p>
            <a:r>
              <a:rPr lang="en-GB" sz="1600" dirty="0"/>
              <a:t>You must be able to show that your business is: </a:t>
            </a:r>
          </a:p>
          <a:p>
            <a:pPr lvl="1"/>
            <a:r>
              <a:rPr lang="en-GB" sz="1600" dirty="0"/>
              <a:t>A new idea;</a:t>
            </a:r>
          </a:p>
          <a:p>
            <a:pPr lvl="1"/>
            <a:r>
              <a:rPr lang="en-GB" sz="1600" dirty="0"/>
              <a:t>Innovative; and</a:t>
            </a:r>
          </a:p>
          <a:p>
            <a:pPr lvl="1"/>
            <a:r>
              <a:rPr lang="en-GB" sz="1600" dirty="0"/>
              <a:t>Viable.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56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Start-up Visa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7600" y="759198"/>
            <a:ext cx="8671449" cy="3327599"/>
          </a:xfrm>
        </p:spPr>
        <p:txBody>
          <a:bodyPr/>
          <a:lstStyle/>
          <a:p>
            <a:r>
              <a:rPr lang="en-GB" sz="1600" b="1" dirty="0"/>
              <a:t>Eligibility:</a:t>
            </a:r>
          </a:p>
          <a:p>
            <a:pPr lvl="1"/>
            <a:r>
              <a:rPr lang="en-GB" sz="1600" dirty="0"/>
              <a:t>Received endorsement;</a:t>
            </a:r>
          </a:p>
          <a:p>
            <a:pPr lvl="1"/>
            <a:r>
              <a:rPr lang="en-GB" sz="1600" dirty="0"/>
              <a:t>£1,270 held in bank account for 28 days prior to application (not applicable if you have been in the UK for more than 12 months); and</a:t>
            </a:r>
          </a:p>
          <a:p>
            <a:pPr lvl="1"/>
            <a:r>
              <a:rPr lang="en-GB" sz="1600" dirty="0"/>
              <a:t>Meet English language requirement.</a:t>
            </a:r>
          </a:p>
          <a:p>
            <a:pPr marL="457200" lvl="1" indent="0">
              <a:buNone/>
            </a:pPr>
            <a:endParaRPr lang="en-GB" sz="1600" dirty="0"/>
          </a:p>
          <a:p>
            <a:r>
              <a:rPr lang="en-GB" sz="1600" dirty="0"/>
              <a:t>You can work for your business and have another job.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Visa issued for 2 years but does not count towards settlement.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You cannot extend this visa but you can switch into the </a:t>
            </a:r>
            <a:r>
              <a:rPr lang="en-GB" sz="1600" b="1" dirty="0"/>
              <a:t>Innovator </a:t>
            </a:r>
            <a:r>
              <a:rPr lang="en-GB" sz="1600" dirty="0"/>
              <a:t>category.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85034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Innovator Visa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7600" y="764278"/>
            <a:ext cx="8671449" cy="3327599"/>
          </a:xfrm>
        </p:spPr>
        <p:txBody>
          <a:bodyPr/>
          <a:lstStyle/>
          <a:p>
            <a:r>
              <a:rPr lang="en-GB" sz="1600" dirty="0"/>
              <a:t>Can switch from Tier 4/Student visa to Innovator visa, but most graduates apply for Start-up visa then switch into the Innovator visa. 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If you </a:t>
            </a:r>
            <a:r>
              <a:rPr lang="en-GB" sz="1600" b="1" dirty="0"/>
              <a:t>switch</a:t>
            </a:r>
            <a:r>
              <a:rPr lang="en-GB" sz="1600" dirty="0"/>
              <a:t> from the Start-up visa into the Innovator Visa:</a:t>
            </a:r>
          </a:p>
          <a:p>
            <a:pPr lvl="1"/>
            <a:r>
              <a:rPr lang="en-GB" sz="1600" dirty="0"/>
              <a:t>You can stay for a further 3 years in the UK, and you can extend this visa as many times as you wish;</a:t>
            </a:r>
          </a:p>
          <a:p>
            <a:pPr lvl="1"/>
            <a:r>
              <a:rPr lang="en-GB" sz="1600" dirty="0"/>
              <a:t>You can apply for settlement after 3 years;</a:t>
            </a:r>
          </a:p>
          <a:p>
            <a:pPr lvl="1"/>
            <a:r>
              <a:rPr lang="en-GB" sz="1600" dirty="0"/>
              <a:t>But you cannot have another job and must only work for your business.</a:t>
            </a:r>
          </a:p>
          <a:p>
            <a:pPr marL="457200" lvl="1" indent="0">
              <a:buNone/>
            </a:pPr>
            <a:endParaRPr lang="en-GB" sz="1600" dirty="0"/>
          </a:p>
          <a:p>
            <a:r>
              <a:rPr lang="en-GB" sz="1600" dirty="0"/>
              <a:t>If you are running the same business as you did under your Start-up visa you do not need £50,000 investment monies, however your business will need to receive endorsement again.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0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Global Talent Visa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835716"/>
            <a:ext cx="8671449" cy="3327599"/>
          </a:xfrm>
        </p:spPr>
        <p:txBody>
          <a:bodyPr/>
          <a:lstStyle/>
          <a:p>
            <a:r>
              <a:rPr lang="en-GB" sz="1600" dirty="0"/>
              <a:t>For </a:t>
            </a:r>
            <a:r>
              <a:rPr lang="en-GB" sz="1600" b="1" dirty="0"/>
              <a:t>highly skilled migrants </a:t>
            </a:r>
            <a:r>
              <a:rPr lang="en-GB" sz="1600" dirty="0"/>
              <a:t>who work in a qualifying field and have been endorsed by a Designated Competent Body as: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/>
              <a:t>a recognised leader (exceptional talent);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/>
              <a:t>an emerging leader (exceptional promise);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/>
              <a:t>under the UK Research and Innovation endorsed funder option.</a:t>
            </a:r>
          </a:p>
          <a:p>
            <a:pPr marL="457200" lvl="1" indent="0">
              <a:buNone/>
            </a:pPr>
            <a:endParaRPr lang="en-GB" sz="1600" dirty="0"/>
          </a:p>
          <a:p>
            <a:r>
              <a:rPr lang="en-GB" sz="1600" dirty="0"/>
              <a:t>Very flexible visa type – allows you to work, be self-employed or study.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Visa granted for up to 5 years at a time, can be extended and can lead to settlement after 3 or 5 years, depending on the endorsement route you are applying for.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84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400" dirty="0"/>
              <a:t>VISA ROUTES - EMPLOYMENT</a:t>
            </a:r>
          </a:p>
        </p:txBody>
      </p:sp>
    </p:spTree>
    <p:extLst>
      <p:ext uri="{BB962C8B-B14F-4D97-AF65-F5344CB8AC3E}">
        <p14:creationId xmlns:p14="http://schemas.microsoft.com/office/powerpoint/2010/main" val="94555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/>
              <a:t>Skilled Worker Visa (previously Tier 2 General visa)</a:t>
            </a:r>
            <a:br>
              <a:rPr lang="en-GB" sz="2800" dirty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sz="1600" dirty="0"/>
              <a:t>An applicant has to receive a minimum of 70 points which they can achieve through:</a:t>
            </a:r>
          </a:p>
          <a:p>
            <a:pPr lvl="1"/>
            <a:r>
              <a:rPr lang="en-GB" sz="1600" dirty="0"/>
              <a:t>Being sponsored (offered a job by a sponsor)</a:t>
            </a:r>
          </a:p>
          <a:p>
            <a:pPr lvl="1"/>
            <a:r>
              <a:rPr lang="en-GB" sz="1600" dirty="0"/>
              <a:t>The role being skilled</a:t>
            </a:r>
          </a:p>
          <a:p>
            <a:pPr lvl="1"/>
            <a:r>
              <a:rPr lang="en-GB" sz="1600" dirty="0"/>
              <a:t>Meeting the minimum salary</a:t>
            </a:r>
          </a:p>
          <a:p>
            <a:pPr lvl="1"/>
            <a:r>
              <a:rPr lang="en-GB" sz="1600" dirty="0"/>
              <a:t>Meeting the English language requirement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Requirement to be sponsored - who can sponsor me for this visa?</a:t>
            </a:r>
          </a:p>
          <a:p>
            <a:pPr lvl="1"/>
            <a:r>
              <a:rPr lang="en-GB" sz="1600" dirty="0"/>
              <a:t>UK based employer registered with UK Visas &amp; Immigration</a:t>
            </a:r>
          </a:p>
          <a:p>
            <a:pPr lvl="1"/>
            <a:r>
              <a:rPr lang="en-GB" sz="1600" dirty="0"/>
              <a:t>Over 30,000 registered sponsors </a:t>
            </a:r>
          </a:p>
          <a:p>
            <a:pPr lvl="1"/>
            <a:r>
              <a:rPr lang="en-GB" sz="1600" dirty="0"/>
              <a:t>Search for prospective employer on register of licensed sponsors</a:t>
            </a:r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90935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Skilled Worker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sz="1600" dirty="0"/>
              <a:t>What jobs are eligible for sponsorship? 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Need to look at skill level and salary:</a:t>
            </a:r>
          </a:p>
          <a:p>
            <a:pPr lvl="1"/>
            <a:r>
              <a:rPr lang="en-GB" sz="1600" dirty="0"/>
              <a:t>Minimum skill level – RQF Level 3.</a:t>
            </a:r>
          </a:p>
          <a:p>
            <a:pPr lvl="1"/>
            <a:r>
              <a:rPr lang="en-GB" sz="1600" dirty="0"/>
              <a:t>Minimum salary – new entrant rate applies to students (and those who held a Student Visa up to two years before the application).</a:t>
            </a:r>
          </a:p>
          <a:p>
            <a:pPr lvl="1"/>
            <a:r>
              <a:rPr lang="en-GB" sz="1600" dirty="0"/>
              <a:t>From December 2020 this is £20,480 per year or 70% of “going rate” in SOC code, whichever is higher.</a:t>
            </a:r>
          </a:p>
          <a:p>
            <a:pPr lvl="1"/>
            <a:r>
              <a:rPr lang="en-GB" sz="1600" dirty="0"/>
              <a:t>Standard Occupation Classification (SOC Codes).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636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Skilled Worker: Salary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6"/>
          </p:nvPr>
        </p:nvPicPr>
        <p:blipFill rotWithShape="1">
          <a:blip r:embed="rId2"/>
          <a:srcRect l="39979" t="16358" r="38261" b="66938"/>
          <a:stretch/>
        </p:blipFill>
        <p:spPr bwMode="auto">
          <a:xfrm>
            <a:off x="237601" y="1031882"/>
            <a:ext cx="8514514" cy="2799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4709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Skilled Worker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sz="1600" dirty="0"/>
              <a:t>List of skilled occupations can be found here: </a:t>
            </a:r>
            <a:r>
              <a:rPr lang="en-GB" sz="1600" dirty="0">
                <a:hlinkClick r:id="rId2"/>
              </a:rPr>
              <a:t>https://www.gov.uk/government/publications/skilled-worker-visa-eligible-occupations/skilled-worker-visa-eligible-occupations-and-codes</a:t>
            </a:r>
            <a:r>
              <a:rPr lang="en-GB" sz="1600" dirty="0"/>
              <a:t> </a:t>
            </a:r>
          </a:p>
          <a:p>
            <a:endParaRPr lang="en-GB" sz="1600" dirty="0"/>
          </a:p>
          <a:p>
            <a:r>
              <a:rPr lang="en-GB" sz="1600" dirty="0"/>
              <a:t>List of minimum salary rates can be found here: </a:t>
            </a:r>
            <a:r>
              <a:rPr lang="en-GB" sz="1600" dirty="0">
                <a:hlinkClick r:id="rId3"/>
              </a:rPr>
              <a:t>https://www.gov.uk/guidance/immigration-rules/immigration-rules-appendix-skilled-occupations</a:t>
            </a:r>
            <a:r>
              <a:rPr lang="en-GB" sz="1600" dirty="0"/>
              <a:t> </a:t>
            </a:r>
          </a:p>
          <a:p>
            <a:endParaRPr lang="en-GB" sz="1600" dirty="0"/>
          </a:p>
          <a:p>
            <a:r>
              <a:rPr lang="en-GB" sz="1600" dirty="0"/>
              <a:t>ONS Occupation Coding Tool can be found here: </a:t>
            </a:r>
            <a:r>
              <a:rPr lang="en-GB" sz="1600" dirty="0">
                <a:hlinkClick r:id="rId4"/>
              </a:rPr>
              <a:t>https://onsdigital.github.io/dp-classification-tools/standard-occupational-classification/ONS_SOC_occupation_coding_tool.html</a:t>
            </a:r>
            <a:r>
              <a:rPr lang="en-GB" sz="16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91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Skilled Worker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769358"/>
            <a:ext cx="8671449" cy="3327599"/>
          </a:xfrm>
        </p:spPr>
        <p:txBody>
          <a:bodyPr/>
          <a:lstStyle/>
          <a:p>
            <a:r>
              <a:rPr lang="en-GB" sz="1600" b="1" dirty="0"/>
              <a:t>Other eligibility:</a:t>
            </a:r>
          </a:p>
          <a:p>
            <a:pPr lvl="1"/>
            <a:r>
              <a:rPr lang="en-GB" sz="1600" dirty="0"/>
              <a:t>Meet English language requirement; </a:t>
            </a:r>
          </a:p>
          <a:p>
            <a:pPr lvl="1"/>
            <a:r>
              <a:rPr lang="en-GB" sz="1600" dirty="0"/>
              <a:t>Valid sponsorship;</a:t>
            </a:r>
          </a:p>
          <a:p>
            <a:pPr lvl="1"/>
            <a:r>
              <a:rPr lang="en-GB" sz="1600" dirty="0"/>
              <a:t>£1,270 held in bank account for 28 days prior to application (unless sponsor is </a:t>
            </a:r>
            <a:r>
              <a:rPr lang="en-GB" sz="1600"/>
              <a:t>certifying);</a:t>
            </a:r>
            <a:endParaRPr lang="en-GB" sz="1600" dirty="0"/>
          </a:p>
          <a:p>
            <a:pPr lvl="1"/>
            <a:r>
              <a:rPr lang="en-GB" sz="1600" dirty="0"/>
              <a:t>Criminal record certificate.</a:t>
            </a:r>
          </a:p>
          <a:p>
            <a:r>
              <a:rPr lang="en-GB" sz="1600" dirty="0"/>
              <a:t>Allows you to work for your sponsor only.</a:t>
            </a:r>
          </a:p>
          <a:p>
            <a:r>
              <a:rPr lang="en-GB" sz="1600" dirty="0"/>
              <a:t>Can lead to settlement in the UK.</a:t>
            </a:r>
          </a:p>
          <a:p>
            <a:r>
              <a:rPr lang="en-GB" sz="1600" dirty="0"/>
              <a:t>Current cost for a Skilled Worker visa is £719 for a three year visa and £1,423 for a visa for more than 3 years, plus the Immigration Health Surcharge (currently £624 a year). </a:t>
            </a:r>
          </a:p>
          <a:p>
            <a:r>
              <a:rPr lang="en-GB" sz="1600" dirty="0"/>
              <a:t>If your job is on the shortage occupation list, the fee is £479 for 3 years and £928 for more than 3 years.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64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867" y="983532"/>
            <a:ext cx="5486400" cy="425054"/>
          </a:xfrm>
        </p:spPr>
        <p:txBody>
          <a:bodyPr/>
          <a:lstStyle/>
          <a:p>
            <a:r>
              <a:rPr lang="en-GB" dirty="0"/>
              <a:t>Introduction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083034" y="1543423"/>
            <a:ext cx="5486400" cy="6036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Employment and Immigration solicitors</a:t>
            </a:r>
          </a:p>
          <a:p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Ward Hadaway has offices in Manchester, Leeds and Newcastle</a:t>
            </a:r>
          </a:p>
          <a:p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Assist visa applicants in the UK and overseas with obtaining visas for the UK</a:t>
            </a:r>
          </a:p>
          <a:p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Assist employers with recruiting and sponsoring individuals for visas</a:t>
            </a:r>
          </a:p>
          <a:p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but does not cover all options or all relevant information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16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Benefits of a Skilled Worker Visa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en-GB" sz="1600" b="1" dirty="0"/>
          </a:p>
          <a:p>
            <a:r>
              <a:rPr lang="en-GB" sz="1600" dirty="0"/>
              <a:t>No need to advertise the role to give non-visa holders the opportunity to apply</a:t>
            </a:r>
          </a:p>
          <a:p>
            <a:endParaRPr lang="en-GB" sz="1600" dirty="0"/>
          </a:p>
          <a:p>
            <a:r>
              <a:rPr lang="en-GB" sz="1600" dirty="0"/>
              <a:t>Range of roles suitable for sponsorship has been extended significantly</a:t>
            </a:r>
          </a:p>
          <a:p>
            <a:endParaRPr lang="en-GB" sz="1600" dirty="0"/>
          </a:p>
          <a:p>
            <a:r>
              <a:rPr lang="en-GB" sz="1600" dirty="0"/>
              <a:t>Able to sponsor student on a lower salary for up to 2 years after student visa expires</a:t>
            </a:r>
          </a:p>
          <a:p>
            <a:endParaRPr lang="en-GB" sz="1600" dirty="0"/>
          </a:p>
          <a:p>
            <a:r>
              <a:rPr lang="en-GB" sz="1600" dirty="0"/>
              <a:t>No Immigration Skills Charge payable if switching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283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Applying For A Sponsor Licence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sz="1800" dirty="0"/>
              <a:t>Employers must hold a valid sponsor licence before sponsoring a worker for a Skilled Worker visa</a:t>
            </a:r>
          </a:p>
          <a:p>
            <a:r>
              <a:rPr lang="en-GB" sz="1800" dirty="0"/>
              <a:t>Employers are required to complete an application form and provide supporting documentation </a:t>
            </a:r>
          </a:p>
          <a:p>
            <a:r>
              <a:rPr lang="en-GB" sz="1800" dirty="0"/>
              <a:t>Applications can take 8 weeks to process </a:t>
            </a:r>
          </a:p>
          <a:p>
            <a:r>
              <a:rPr lang="en-GB" sz="1800" dirty="0"/>
              <a:t>Recent trend in UKVI requesting significant amounts of information – crucial to plan ahead </a:t>
            </a:r>
          </a:p>
        </p:txBody>
      </p:sp>
    </p:spTree>
    <p:extLst>
      <p:ext uri="{BB962C8B-B14F-4D97-AF65-F5344CB8AC3E}">
        <p14:creationId xmlns:p14="http://schemas.microsoft.com/office/powerpoint/2010/main" val="2253524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/>
              <a:t>Timeline for recruitment and sponsorship: applying </a:t>
            </a:r>
            <a:r>
              <a:rPr lang="en-GB" sz="2800" u="sng" dirty="0"/>
              <a:t>inside</a:t>
            </a:r>
            <a:r>
              <a:rPr lang="en-GB" sz="2800" dirty="0"/>
              <a:t> the UK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1080280"/>
            <a:ext cx="8671449" cy="3327599"/>
          </a:xfrm>
        </p:spPr>
        <p:txBody>
          <a:bodyPr/>
          <a:lstStyle/>
          <a:p>
            <a:r>
              <a:rPr lang="en-GB" sz="1600" dirty="0"/>
              <a:t>Sponsor licence applications can take 8 weeks to process but can take 3 – 4 weeks in straightforward cases</a:t>
            </a:r>
          </a:p>
          <a:p>
            <a:r>
              <a:rPr lang="en-GB" sz="1600" dirty="0"/>
              <a:t>If employer holds a sponsor licence and has a </a:t>
            </a:r>
            <a:r>
              <a:rPr lang="en-GB" sz="1600" dirty="0" err="1"/>
              <a:t>CoS</a:t>
            </a:r>
            <a:r>
              <a:rPr lang="en-GB" sz="1600" dirty="0"/>
              <a:t>, a prospective employee could feasibly be recruited as little as 2 weeks</a:t>
            </a:r>
          </a:p>
          <a:p>
            <a:r>
              <a:rPr lang="en-GB" sz="1600" dirty="0"/>
              <a:t>If a Skilled Worker visa application is submitted on or before current visa expires, can remain living and working in the UK whilst the application is being decided</a:t>
            </a:r>
          </a:p>
          <a:p>
            <a:r>
              <a:rPr lang="en-GB" sz="1600" kern="0" dirty="0"/>
              <a:t>Application processing times from inside UK are c. 8 weeks for Skilled Worker visa</a:t>
            </a:r>
          </a:p>
          <a:p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2353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Timeline for recruitment and sponsorship: applying </a:t>
            </a:r>
            <a:r>
              <a:rPr lang="en-GB" u="sng" dirty="0"/>
              <a:t>outside</a:t>
            </a:r>
            <a:r>
              <a:rPr lang="en-GB" dirty="0"/>
              <a:t> UK</a:t>
            </a:r>
            <a:br>
              <a:rPr lang="en-GB" dirty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sz="1550" kern="0" dirty="0"/>
              <a:t>Process for applying from outside the UK is the same as applying from inside the UK</a:t>
            </a:r>
          </a:p>
          <a:p>
            <a:pPr marL="0" indent="0">
              <a:buNone/>
            </a:pPr>
            <a:endParaRPr lang="en-GB" sz="1550" kern="0" dirty="0"/>
          </a:p>
          <a:p>
            <a:r>
              <a:rPr lang="en-GB" sz="1550" kern="0" dirty="0"/>
              <a:t>Need to leave UK before current visa expires and apply from home country</a:t>
            </a:r>
          </a:p>
          <a:p>
            <a:pPr marL="0" indent="0">
              <a:buNone/>
            </a:pPr>
            <a:endParaRPr lang="en-GB" sz="1550" kern="0" dirty="0"/>
          </a:p>
          <a:p>
            <a:r>
              <a:rPr lang="en-GB" sz="1550" kern="0" dirty="0"/>
              <a:t>Ideal timeline for applying for sponsor licence to visa application – 12 weeks</a:t>
            </a:r>
          </a:p>
          <a:p>
            <a:pPr marL="0" indent="0">
              <a:buNone/>
            </a:pPr>
            <a:endParaRPr lang="en-GB" sz="1550" kern="0" dirty="0"/>
          </a:p>
          <a:p>
            <a:r>
              <a:rPr lang="en-GB" sz="1550" kern="0" dirty="0"/>
              <a:t>Application processing times from outside UK are c. 3 weeks for Skilled Worker visa</a:t>
            </a:r>
          </a:p>
        </p:txBody>
      </p:sp>
    </p:spTree>
    <p:extLst>
      <p:ext uri="{BB962C8B-B14F-4D97-AF65-F5344CB8AC3E}">
        <p14:creationId xmlns:p14="http://schemas.microsoft.com/office/powerpoint/2010/main" val="2548745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581716"/>
            <a:ext cx="8671449" cy="2776482"/>
          </a:xfrm>
        </p:spPr>
        <p:txBody>
          <a:bodyPr/>
          <a:lstStyle/>
          <a:p>
            <a:pPr marL="0" indent="0" algn="ctr">
              <a:buNone/>
            </a:pPr>
            <a:endParaRPr lang="en-GB" sz="8800" dirty="0"/>
          </a:p>
          <a:p>
            <a:pPr marL="0" indent="0" algn="ctr">
              <a:buNone/>
            </a:pPr>
            <a:r>
              <a:rPr lang="en-GB" sz="6000" dirty="0"/>
              <a:t>INTERNSHIPS</a:t>
            </a:r>
          </a:p>
        </p:txBody>
      </p:sp>
    </p:spTree>
    <p:extLst>
      <p:ext uri="{BB962C8B-B14F-4D97-AF65-F5344CB8AC3E}">
        <p14:creationId xmlns:p14="http://schemas.microsoft.com/office/powerpoint/2010/main" val="835851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Temporary Worker: Government Authorised Exchange Visa</a:t>
            </a:r>
            <a:br>
              <a:rPr lang="en-GB" dirty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sz="1600" dirty="0"/>
              <a:t>Overseas migrants who wish to come to the UK on a </a:t>
            </a:r>
            <a:r>
              <a:rPr lang="en-GB" sz="1600" b="1" dirty="0"/>
              <a:t>temporary basis</a:t>
            </a:r>
            <a:r>
              <a:rPr lang="en-GB" sz="1600" dirty="0"/>
              <a:t> through a government approved scheme.</a:t>
            </a:r>
          </a:p>
          <a:p>
            <a:endParaRPr lang="en-GB" sz="1600" dirty="0"/>
          </a:p>
          <a:p>
            <a:r>
              <a:rPr lang="en-GB" sz="1600" dirty="0"/>
              <a:t>To gain work experience, receive training, carry out research or a fellowship or participate in an Overseas Government Language Programme.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Need a </a:t>
            </a:r>
            <a:r>
              <a:rPr lang="en-GB" sz="1600" b="1" dirty="0"/>
              <a:t>sponsor.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Typical sponsors: Government departments/agencies, education institutions for research posts, approved organisations holding sponsor licences.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184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Government Authorised Exchange visa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781351"/>
            <a:ext cx="8671449" cy="3327599"/>
          </a:xfrm>
        </p:spPr>
        <p:txBody>
          <a:bodyPr/>
          <a:lstStyle/>
          <a:p>
            <a:r>
              <a:rPr lang="en-GB" sz="1600" dirty="0"/>
              <a:t>Visa holders can study or work in the UK on a temporary basis</a:t>
            </a:r>
          </a:p>
          <a:p>
            <a:endParaRPr lang="en-GB" sz="1600" dirty="0"/>
          </a:p>
          <a:p>
            <a:r>
              <a:rPr lang="en-GB" sz="1600" dirty="0"/>
              <a:t>Must have £1,270 held in a bank account for 28 days prior to application (unless exempt)</a:t>
            </a:r>
          </a:p>
          <a:p>
            <a:pPr marL="0" indent="-11112">
              <a:buNone/>
            </a:pPr>
            <a:endParaRPr lang="en-GB" sz="1600" dirty="0"/>
          </a:p>
          <a:p>
            <a:r>
              <a:rPr lang="en-GB" sz="1600" dirty="0"/>
              <a:t>Can switch to this visa from inside the UK before Tier 4 visa or Student visa expires</a:t>
            </a:r>
          </a:p>
          <a:p>
            <a:endParaRPr lang="en-GB" sz="1600" dirty="0"/>
          </a:p>
          <a:p>
            <a:r>
              <a:rPr lang="en-GB" sz="1600" dirty="0"/>
              <a:t>Visa granted for up to 2 years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787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en-GB" sz="6600" dirty="0"/>
          </a:p>
          <a:p>
            <a:pPr marL="0" indent="0" algn="ctr">
              <a:buNone/>
            </a:pPr>
            <a:r>
              <a:rPr lang="en-GB" sz="6000" dirty="0"/>
              <a:t>OTHER VISA TYPES</a:t>
            </a:r>
          </a:p>
        </p:txBody>
      </p:sp>
    </p:spTree>
    <p:extLst>
      <p:ext uri="{BB962C8B-B14F-4D97-AF65-F5344CB8AC3E}">
        <p14:creationId xmlns:p14="http://schemas.microsoft.com/office/powerpoint/2010/main" val="1709769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Youth Mobility Scheme</a:t>
            </a:r>
            <a:br>
              <a:rPr lang="en-GB" dirty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7600" y="758865"/>
            <a:ext cx="8671449" cy="3327599"/>
          </a:xfrm>
        </p:spPr>
        <p:txBody>
          <a:bodyPr/>
          <a:lstStyle/>
          <a:p>
            <a:r>
              <a:rPr lang="en-GB" sz="1600" dirty="0"/>
              <a:t>Allows you to live and work in the UK for up to </a:t>
            </a:r>
            <a:r>
              <a:rPr lang="en-GB" sz="1600" b="1" dirty="0"/>
              <a:t>2 years.</a:t>
            </a:r>
            <a:endParaRPr lang="en-GB" sz="1600" dirty="0"/>
          </a:p>
          <a:p>
            <a:r>
              <a:rPr lang="en-GB" sz="1600" b="1" dirty="0"/>
              <a:t>Eligibility:</a:t>
            </a:r>
          </a:p>
          <a:p>
            <a:pPr lvl="1"/>
            <a:r>
              <a:rPr lang="en-GB" sz="1600" dirty="0"/>
              <a:t>Aged 18-30;</a:t>
            </a:r>
          </a:p>
          <a:p>
            <a:pPr lvl="1"/>
            <a:r>
              <a:rPr lang="en-GB" sz="1600" dirty="0"/>
              <a:t>From Australia, Canada, Monaco, New Zealand, San Marino, Iceland or are a British overseas citizen/national;</a:t>
            </a:r>
          </a:p>
          <a:p>
            <a:pPr lvl="1"/>
            <a:r>
              <a:rPr lang="en-GB" sz="1600" dirty="0"/>
              <a:t>You must be selected in the Youth Mobility Scheme ballot before you can apply for your visa if you’re from: Hong Kong, Japan, South Korea or Taiwan.</a:t>
            </a:r>
          </a:p>
          <a:p>
            <a:pPr lvl="1"/>
            <a:r>
              <a:rPr lang="en-GB" sz="1600" dirty="0"/>
              <a:t>Must have £2,530 in savings for 28 consecutive days before applications.</a:t>
            </a:r>
          </a:p>
          <a:p>
            <a:r>
              <a:rPr lang="en-GB" sz="1600" b="1" dirty="0"/>
              <a:t>Cannot apply if you have</a:t>
            </a:r>
            <a:r>
              <a:rPr lang="en-GB" sz="1600" dirty="0"/>
              <a:t>:</a:t>
            </a:r>
          </a:p>
          <a:p>
            <a:pPr lvl="1"/>
            <a:r>
              <a:rPr lang="en-GB" sz="1600" dirty="0"/>
              <a:t>Children living with you or have financial responsibility for children</a:t>
            </a:r>
          </a:p>
          <a:p>
            <a:pPr lvl="1"/>
            <a:r>
              <a:rPr lang="en-GB" sz="1600" dirty="0"/>
              <a:t>Already been in UK under the scheme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476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00" y="207963"/>
            <a:ext cx="6671200" cy="627753"/>
          </a:xfrm>
        </p:spPr>
        <p:txBody>
          <a:bodyPr/>
          <a:lstStyle/>
          <a:p>
            <a:r>
              <a:rPr lang="en-GB" sz="2800" dirty="0"/>
              <a:t>Youth Mobility Scheme</a:t>
            </a:r>
            <a:br>
              <a:rPr lang="en-GB" sz="2800" dirty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7600" y="916769"/>
            <a:ext cx="8671449" cy="3327599"/>
          </a:xfrm>
        </p:spPr>
        <p:txBody>
          <a:bodyPr/>
          <a:lstStyle/>
          <a:p>
            <a:r>
              <a:rPr lang="en-GB" sz="1600" dirty="0"/>
              <a:t>Visa allows you to </a:t>
            </a:r>
            <a:r>
              <a:rPr lang="en-GB" sz="1600" b="1" dirty="0"/>
              <a:t>study or work, be self-employed </a:t>
            </a:r>
            <a:r>
              <a:rPr lang="en-GB" sz="1600" dirty="0"/>
              <a:t>and set up a company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1600" dirty="0"/>
              <a:t>Must apply from </a:t>
            </a:r>
            <a:r>
              <a:rPr lang="en-GB" sz="1600" b="1" dirty="0"/>
              <a:t>outside</a:t>
            </a:r>
            <a:r>
              <a:rPr lang="en-GB" sz="1600" dirty="0"/>
              <a:t> the UK</a:t>
            </a:r>
          </a:p>
          <a:p>
            <a:endParaRPr lang="en-GB" sz="1600" dirty="0"/>
          </a:p>
          <a:p>
            <a:r>
              <a:rPr lang="en-GB" sz="1600" dirty="0"/>
              <a:t>Granted for up to </a:t>
            </a:r>
            <a:r>
              <a:rPr lang="en-GB" sz="1600" b="1" dirty="0"/>
              <a:t>2 years</a:t>
            </a:r>
            <a:r>
              <a:rPr lang="en-GB" sz="1600" dirty="0"/>
              <a:t>, cannot be extended and cannot lead to settlement</a:t>
            </a:r>
          </a:p>
          <a:p>
            <a:endParaRPr lang="en-GB" sz="1600" dirty="0"/>
          </a:p>
          <a:p>
            <a:r>
              <a:rPr lang="en-GB" sz="1600" dirty="0"/>
              <a:t>Cannot switch to another visa from within the 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10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5400" dirty="0"/>
          </a:p>
          <a:p>
            <a:pPr marL="0" indent="0" algn="ctr">
              <a:buNone/>
            </a:pPr>
            <a:r>
              <a:rPr lang="en-GB" sz="5400" dirty="0"/>
              <a:t>THE GRADUATE ROUTE</a:t>
            </a:r>
          </a:p>
        </p:txBody>
      </p:sp>
    </p:spTree>
    <p:extLst>
      <p:ext uri="{BB962C8B-B14F-4D97-AF65-F5344CB8AC3E}">
        <p14:creationId xmlns:p14="http://schemas.microsoft.com/office/powerpoint/2010/main" val="3970417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6600" dirty="0"/>
              <a:t>NEW VISA ROUTES</a:t>
            </a:r>
          </a:p>
        </p:txBody>
      </p:sp>
    </p:spTree>
    <p:extLst>
      <p:ext uri="{BB962C8B-B14F-4D97-AF65-F5344CB8AC3E}">
        <p14:creationId xmlns:p14="http://schemas.microsoft.com/office/powerpoint/2010/main" val="1442577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Global Business Mobility Routes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7600" y="835716"/>
            <a:ext cx="8671449" cy="3433961"/>
          </a:xfrm>
        </p:spPr>
        <p:txBody>
          <a:bodyPr/>
          <a:lstStyle/>
          <a:p>
            <a:r>
              <a:rPr lang="en-GB" sz="1600" dirty="0"/>
              <a:t>5 new routes launched from 11 April 2022 aimed at overseas businesses wishing to establish a presence in or transfer staff to the UK: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Senior or Specialist Worker;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Graduate Trainee;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UK Expansion Worker;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Service Supplier; and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Secondment Worker. </a:t>
            </a:r>
          </a:p>
          <a:p>
            <a:r>
              <a:rPr lang="en-GB" sz="1600" dirty="0"/>
              <a:t>Dependent partners and children can apply </a:t>
            </a:r>
          </a:p>
          <a:p>
            <a:r>
              <a:rPr lang="en-GB" sz="1600" dirty="0"/>
              <a:t>Do not lead to settlement</a:t>
            </a:r>
          </a:p>
        </p:txBody>
      </p:sp>
    </p:spTree>
    <p:extLst>
      <p:ext uri="{BB962C8B-B14F-4D97-AF65-F5344CB8AC3E}">
        <p14:creationId xmlns:p14="http://schemas.microsoft.com/office/powerpoint/2010/main" val="865730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8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73907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835716"/>
            <a:ext cx="8671449" cy="3722831"/>
          </a:xfrm>
        </p:spPr>
        <p:txBody>
          <a:bodyPr/>
          <a:lstStyle/>
          <a:p>
            <a:r>
              <a:rPr lang="en-GB" sz="1400" dirty="0"/>
              <a:t>Start-Up – </a:t>
            </a:r>
            <a:r>
              <a:rPr lang="en-GB" sz="1400" dirty="0">
                <a:hlinkClick r:id="rId2"/>
              </a:rPr>
              <a:t>https://www.gov.uk/start-up-visa</a:t>
            </a:r>
            <a:r>
              <a:rPr lang="en-GB" sz="1400" dirty="0"/>
              <a:t> </a:t>
            </a:r>
          </a:p>
          <a:p>
            <a:r>
              <a:rPr lang="en-GB" sz="1400" dirty="0"/>
              <a:t>Innovator – </a:t>
            </a:r>
            <a:r>
              <a:rPr lang="en-GB" sz="1400" dirty="0">
                <a:hlinkClick r:id="rId3"/>
              </a:rPr>
              <a:t>https://www.gov.uk/innovator-visa</a:t>
            </a:r>
            <a:r>
              <a:rPr lang="en-GB" sz="1400" dirty="0"/>
              <a:t>   </a:t>
            </a:r>
          </a:p>
          <a:p>
            <a:r>
              <a:rPr lang="en-GB" sz="1400" dirty="0"/>
              <a:t>Skilled Worker -  </a:t>
            </a:r>
            <a:r>
              <a:rPr lang="en-GB" sz="1400" dirty="0">
                <a:hlinkClick r:id="rId4"/>
              </a:rPr>
              <a:t>https://www.gov.uk/skilled-worker-visa</a:t>
            </a:r>
            <a:endParaRPr lang="en-GB" sz="1400" strike="sngStrike" dirty="0"/>
          </a:p>
          <a:p>
            <a:r>
              <a:rPr lang="en-GB" sz="1400" dirty="0"/>
              <a:t>Skilled Worker SOC Codes - </a:t>
            </a:r>
            <a:r>
              <a:rPr lang="en-GB" sz="1400" dirty="0">
                <a:hlinkClick r:id="rId5"/>
              </a:rPr>
              <a:t>https://www.gov.uk/government/publications/skilled-worker-visa-eligible-occupations/skilled-worker-visa-eligible-occupations-and-codes</a:t>
            </a:r>
            <a:r>
              <a:rPr lang="en-GB" sz="1400" dirty="0"/>
              <a:t> </a:t>
            </a:r>
          </a:p>
          <a:p>
            <a:r>
              <a:rPr lang="en-GB" sz="1400" dirty="0"/>
              <a:t>Register of licensed sponsors - </a:t>
            </a:r>
            <a:r>
              <a:rPr lang="en-GB" sz="1400" dirty="0">
                <a:hlinkClick r:id="rId6"/>
              </a:rPr>
              <a:t>https://www.gov.uk/government/publications/register-of-licensed-sponsors-workers</a:t>
            </a:r>
            <a:endParaRPr lang="en-GB" sz="1400" dirty="0"/>
          </a:p>
          <a:p>
            <a:r>
              <a:rPr lang="en-GB" sz="1400" dirty="0"/>
              <a:t>Tier 5 (Youth Mobility Scheme) - </a:t>
            </a:r>
            <a:r>
              <a:rPr lang="en-GB" sz="1400" dirty="0">
                <a:hlinkClick r:id="rId7"/>
              </a:rPr>
              <a:t>https://www.gov.uk/tier-5-youth-mobility</a:t>
            </a:r>
            <a:r>
              <a:rPr lang="en-GB" sz="1400" dirty="0"/>
              <a:t> </a:t>
            </a:r>
          </a:p>
          <a:p>
            <a:r>
              <a:rPr lang="en-GB" sz="1400" dirty="0" err="1"/>
              <a:t>Covid</a:t>
            </a:r>
            <a:r>
              <a:rPr lang="en-GB" sz="1400" dirty="0"/>
              <a:t> guidance - </a:t>
            </a:r>
            <a:r>
              <a:rPr lang="en-GB" sz="1400" dirty="0">
                <a:hlinkClick r:id="rId8"/>
              </a:rPr>
              <a:t>https://www.gov.uk/guidance/coronavirus-covid-19-advice-for-uk-visa-applicants-and-temporary-uk-residents</a:t>
            </a:r>
            <a:r>
              <a:rPr lang="en-GB" sz="1400" dirty="0"/>
              <a:t> </a:t>
            </a:r>
          </a:p>
          <a:p>
            <a:r>
              <a:rPr lang="en-GB" sz="1400" dirty="0"/>
              <a:t>Global Mobility Route guidance  - </a:t>
            </a:r>
            <a:r>
              <a:rPr lang="en-GB" sz="1400" dirty="0">
                <a:hlinkClick r:id="rId9"/>
              </a:rPr>
              <a:t>https://assets.publishing.service.gov.uk/government/uploads/system/uploads/attachment_data/file/1067926/Global_Business_Mobility_routes_guidance.pdf</a:t>
            </a:r>
            <a:r>
              <a:rPr lang="en-GB" sz="1400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786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5175" y="3918768"/>
            <a:ext cx="882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  <a:hlinkClick r:id="rId2"/>
              </a:rPr>
              <a:t>https://www.wardhadaway.com/visa-guidelines/</a:t>
            </a:r>
            <a:r>
              <a:rPr lang="en-GB" dirty="0">
                <a:latin typeface="+mj-lt"/>
              </a:rPr>
              <a:t>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0"/>
          <a:stretch/>
        </p:blipFill>
        <p:spPr>
          <a:xfrm>
            <a:off x="1293552" y="1389122"/>
            <a:ext cx="6197818" cy="2209813"/>
          </a:xfrm>
        </p:spPr>
      </p:pic>
    </p:spTree>
    <p:extLst>
      <p:ext uri="{BB962C8B-B14F-4D97-AF65-F5344CB8AC3E}">
        <p14:creationId xmlns:p14="http://schemas.microsoft.com/office/powerpoint/2010/main" val="1953092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0A64F73D-EDB6-D54D-BFBA-338CAB09802A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ts val="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1102" y="1168235"/>
            <a:ext cx="2736305" cy="18328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b="51224"/>
          <a:stretch>
            <a:fillRect/>
          </a:stretch>
        </p:blipFill>
        <p:spPr>
          <a:xfrm>
            <a:off x="536155" y="3165547"/>
            <a:ext cx="3456732" cy="657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t="71008"/>
          <a:stretch>
            <a:fillRect/>
          </a:stretch>
        </p:blipFill>
        <p:spPr>
          <a:xfrm>
            <a:off x="536155" y="3771303"/>
            <a:ext cx="3456732" cy="3906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04B5C7-DFB1-4876-8C2D-650DCE7F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00" y="1143002"/>
            <a:ext cx="2736305" cy="19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55172A-0BF9-4A30-B191-50FA2A4B911E}"/>
              </a:ext>
            </a:extLst>
          </p:cNvPr>
          <p:cNvSpPr txBox="1"/>
          <p:nvPr/>
        </p:nvSpPr>
        <p:spPr>
          <a:xfrm>
            <a:off x="5282400" y="3103751"/>
            <a:ext cx="3396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GB" sz="1600" i="0" dirty="0">
                <a:solidFill>
                  <a:srgbClr val="000000"/>
                </a:solidFill>
                <a:effectLst/>
                <a:latin typeface="objektiv-mk1"/>
              </a:rPr>
              <a:t>Claire Turner</a:t>
            </a:r>
          </a:p>
          <a:p>
            <a:pPr marL="0" indent="0" algn="l">
              <a:buNone/>
            </a:pPr>
            <a:r>
              <a:rPr lang="en-GB" sz="1600" i="0" dirty="0">
                <a:solidFill>
                  <a:srgbClr val="000000"/>
                </a:solidFill>
                <a:effectLst/>
                <a:latin typeface="objektiv-mk1"/>
              </a:rPr>
              <a:t>Solicitor |</a:t>
            </a:r>
          </a:p>
          <a:p>
            <a:pPr marL="0" indent="0" algn="l">
              <a:buNone/>
            </a:pPr>
            <a:r>
              <a:rPr lang="en-GB" sz="1600" dirty="0">
                <a:solidFill>
                  <a:srgbClr val="000000"/>
                </a:solidFill>
                <a:latin typeface="objektiv-mk1"/>
              </a:rPr>
              <a:t>E: claire.turner@wardhadaway.com</a:t>
            </a:r>
            <a:endParaRPr lang="en-GB" sz="1600" i="0" dirty="0">
              <a:solidFill>
                <a:srgbClr val="000000"/>
              </a:solidFill>
              <a:effectLst/>
              <a:latin typeface="objektiv-mk1"/>
            </a:endParaRPr>
          </a:p>
        </p:txBody>
      </p:sp>
    </p:spTree>
    <p:extLst>
      <p:ext uri="{BB962C8B-B14F-4D97-AF65-F5344CB8AC3E}">
        <p14:creationId xmlns:p14="http://schemas.microsoft.com/office/powerpoint/2010/main" val="1288664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46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Graduate Route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237600" y="700804"/>
            <a:ext cx="8671449" cy="3535561"/>
          </a:xfrm>
        </p:spPr>
        <p:txBody>
          <a:bodyPr/>
          <a:lstStyle/>
          <a:p>
            <a:pPr algn="just"/>
            <a:r>
              <a:rPr lang="en-GB" sz="1600" dirty="0"/>
              <a:t>New graduate immigration route launched on </a:t>
            </a:r>
            <a:r>
              <a:rPr lang="en-GB" sz="1600" b="1" dirty="0"/>
              <a:t>1 July 2021</a:t>
            </a:r>
          </a:p>
          <a:p>
            <a:pPr lvl="1" algn="just"/>
            <a:endParaRPr lang="en-GB" sz="1600" dirty="0"/>
          </a:p>
          <a:p>
            <a:pPr algn="just"/>
            <a:r>
              <a:rPr lang="en-GB" sz="1600" dirty="0"/>
              <a:t>Successful applicants can stay in the UK to work (or look for work)</a:t>
            </a:r>
          </a:p>
          <a:p>
            <a:pPr marL="0" indent="0" algn="just">
              <a:buNone/>
            </a:pPr>
            <a:endParaRPr lang="en-GB" sz="1600" dirty="0"/>
          </a:p>
          <a:p>
            <a:pPr algn="just"/>
            <a:r>
              <a:rPr lang="en-GB" sz="1600" b="1" dirty="0"/>
              <a:t>Eligibility: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GB" sz="1600" dirty="0"/>
              <a:t>Valid Student or Tier 4 visa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GB" sz="1600" dirty="0"/>
              <a:t>Successfully completed a course at undergraduate level (or above) or a ‘relevant qualification’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GB" sz="1600" dirty="0"/>
              <a:t>Studied at an approved UK higher education provider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GB" sz="1600" dirty="0"/>
              <a:t>Students should complete the </a:t>
            </a:r>
            <a:r>
              <a:rPr lang="en-GB" sz="1600" b="1" dirty="0"/>
              <a:t>‘relevant period’ </a:t>
            </a:r>
            <a:r>
              <a:rPr lang="en-GB" sz="1600" dirty="0"/>
              <a:t>of their course inside the UK (subject to the Covid-19 concessions)</a:t>
            </a:r>
          </a:p>
        </p:txBody>
      </p:sp>
    </p:spTree>
    <p:extLst>
      <p:ext uri="{BB962C8B-B14F-4D97-AF65-F5344CB8AC3E}">
        <p14:creationId xmlns:p14="http://schemas.microsoft.com/office/powerpoint/2010/main" val="304081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Graduate Route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237600" y="550868"/>
            <a:ext cx="8671449" cy="3847347"/>
          </a:xfrm>
        </p:spPr>
        <p:txBody>
          <a:bodyPr/>
          <a:lstStyle/>
          <a:p>
            <a:pPr marL="457200" lvl="1" indent="0" algn="just">
              <a:buNone/>
            </a:pPr>
            <a:endParaRPr lang="en-GB" sz="1100" dirty="0"/>
          </a:p>
          <a:p>
            <a:pPr algn="just"/>
            <a:r>
              <a:rPr lang="en-GB" sz="1600" dirty="0"/>
              <a:t>No sponsor required</a:t>
            </a:r>
          </a:p>
          <a:p>
            <a:pPr marL="0" indent="0" algn="just">
              <a:buNone/>
            </a:pPr>
            <a:endParaRPr lang="en-GB" sz="1600" dirty="0"/>
          </a:p>
          <a:p>
            <a:pPr algn="just"/>
            <a:r>
              <a:rPr lang="en-GB" sz="1600" dirty="0"/>
              <a:t>No job offer required</a:t>
            </a:r>
          </a:p>
          <a:p>
            <a:pPr marL="0" indent="0" algn="just">
              <a:buNone/>
            </a:pPr>
            <a:endParaRPr lang="en-GB" sz="1600" dirty="0"/>
          </a:p>
          <a:p>
            <a:pPr algn="just"/>
            <a:r>
              <a:rPr lang="en-GB" sz="1600" dirty="0"/>
              <a:t>Will be able to work in a role at any skill level, be self-employed or undertake voluntary work for up to </a:t>
            </a:r>
            <a:r>
              <a:rPr lang="en-GB" sz="1600" b="1" dirty="0"/>
              <a:t>2 years </a:t>
            </a:r>
            <a:r>
              <a:rPr lang="en-GB" sz="1600" dirty="0"/>
              <a:t>(3 years for PhD students)</a:t>
            </a:r>
          </a:p>
          <a:p>
            <a:pPr marL="0" indent="0" algn="just">
              <a:buNone/>
            </a:pPr>
            <a:endParaRPr lang="en-GB" sz="1600" dirty="0"/>
          </a:p>
          <a:p>
            <a:pPr algn="just"/>
            <a:r>
              <a:rPr lang="en-GB" sz="1600" dirty="0"/>
              <a:t>Will not lead to settlement and cannot be extended</a:t>
            </a:r>
          </a:p>
        </p:txBody>
      </p:sp>
    </p:spTree>
    <p:extLst>
      <p:ext uri="{BB962C8B-B14F-4D97-AF65-F5344CB8AC3E}">
        <p14:creationId xmlns:p14="http://schemas.microsoft.com/office/powerpoint/2010/main" val="239287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Graduate Route: Covid Concessions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7600" y="770409"/>
            <a:ext cx="8671449" cy="3641934"/>
          </a:xfrm>
        </p:spPr>
        <p:txBody>
          <a:bodyPr/>
          <a:lstStyle/>
          <a:p>
            <a:pPr lvl="0"/>
            <a:r>
              <a:rPr lang="en-GB" sz="1600" dirty="0"/>
              <a:t>Where distance learning took place overseas between </a:t>
            </a:r>
            <a:r>
              <a:rPr lang="en-GB" sz="1600" b="1" dirty="0"/>
              <a:t>24 January 2020</a:t>
            </a:r>
            <a:r>
              <a:rPr lang="en-GB" sz="1600" dirty="0"/>
              <a:t> and </a:t>
            </a:r>
            <a:r>
              <a:rPr lang="en-GB" sz="1600" b="1" dirty="0"/>
              <a:t>30 June 2022</a:t>
            </a:r>
            <a:r>
              <a:rPr lang="en-GB" sz="1600" dirty="0"/>
              <a:t>, this will not prevent the applicant meeting the 'study in the UK' requirements if:</a:t>
            </a:r>
          </a:p>
          <a:p>
            <a:pPr marL="0" indent="0">
              <a:buNone/>
            </a:pPr>
            <a:endParaRPr lang="en-GB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/>
              <a:t>they began a course of </a:t>
            </a:r>
            <a:r>
              <a:rPr lang="en-GB" sz="1600" b="1" dirty="0"/>
              <a:t>12 months or less</a:t>
            </a:r>
            <a:r>
              <a:rPr lang="en-GB" sz="1600" dirty="0"/>
              <a:t> prior to </a:t>
            </a:r>
            <a:r>
              <a:rPr lang="en-GB" sz="1600" b="1" dirty="0"/>
              <a:t>21 June 2021</a:t>
            </a:r>
            <a:r>
              <a:rPr lang="en-GB" sz="1600" dirty="0"/>
              <a:t> and entered the UK </a:t>
            </a:r>
            <a:r>
              <a:rPr lang="en-GB" sz="1600" b="1" dirty="0"/>
              <a:t>on or before 27 September 2021</a:t>
            </a:r>
            <a:r>
              <a:rPr lang="en-GB" sz="1600" dirty="0"/>
              <a:t> with permission as a Student; or</a:t>
            </a:r>
          </a:p>
          <a:p>
            <a:pPr marL="457200" lvl="1" indent="0">
              <a:buNone/>
            </a:pPr>
            <a:endParaRPr lang="en-GB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/>
              <a:t>they began a course of </a:t>
            </a:r>
            <a:r>
              <a:rPr lang="en-GB" sz="1600" b="1" dirty="0"/>
              <a:t>12 months or less</a:t>
            </a:r>
            <a:r>
              <a:rPr lang="en-GB" sz="1600" dirty="0"/>
              <a:t> between </a:t>
            </a:r>
            <a:r>
              <a:rPr lang="en-GB" sz="1600" b="1" dirty="0"/>
              <a:t>21 June 2021 and 30 June 2022</a:t>
            </a:r>
            <a:r>
              <a:rPr lang="en-GB" sz="1600" dirty="0"/>
              <a:t> and entered the UK </a:t>
            </a:r>
            <a:r>
              <a:rPr lang="en-GB" sz="1600" b="1" dirty="0"/>
              <a:t>on or before 30 June 2022</a:t>
            </a:r>
            <a:r>
              <a:rPr lang="en-GB" sz="1600" dirty="0"/>
              <a:t> with permission as a Student.</a:t>
            </a:r>
          </a:p>
          <a:p>
            <a:endParaRPr lang="en-GB" sz="1600" dirty="0"/>
          </a:p>
          <a:p>
            <a:pPr lvl="0"/>
            <a:r>
              <a:rPr lang="en-GB" sz="1600" dirty="0"/>
              <a:t>Distance learning between </a:t>
            </a:r>
            <a:r>
              <a:rPr lang="en-GB" sz="1600" b="1" dirty="0"/>
              <a:t>24 January 2020 and 30 June 2022,</a:t>
            </a:r>
            <a:r>
              <a:rPr lang="en-GB" sz="1600" dirty="0"/>
              <a:t> on a course of study </a:t>
            </a:r>
            <a:r>
              <a:rPr lang="en-GB" sz="1600" b="1" dirty="0"/>
              <a:t>lasting longer than 12 months,</a:t>
            </a:r>
            <a:r>
              <a:rPr lang="en-GB" sz="1600" dirty="0"/>
              <a:t> whilst the applicant held permission as a Student, will not prevent the applicant from meeting the 'study in the UK' requirements. </a:t>
            </a:r>
          </a:p>
          <a:p>
            <a:pPr marL="0" indent="0">
              <a:buNone/>
            </a:pP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85474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Graduate Route: Practicalities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7600" y="744134"/>
            <a:ext cx="8671449" cy="3327599"/>
          </a:xfrm>
        </p:spPr>
        <p:txBody>
          <a:bodyPr/>
          <a:lstStyle/>
          <a:p>
            <a:r>
              <a:rPr lang="en-GB" sz="1600" dirty="0"/>
              <a:t>Applications must be made </a:t>
            </a:r>
            <a:r>
              <a:rPr lang="en-GB" sz="1600" b="1" dirty="0"/>
              <a:t>online</a:t>
            </a:r>
            <a:r>
              <a:rPr lang="en-GB" sz="1600" dirty="0"/>
              <a:t> from </a:t>
            </a:r>
            <a:r>
              <a:rPr lang="en-GB" sz="1600" b="1" dirty="0"/>
              <a:t>inside the UK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Applicants will have to complete identity, criminality and security checks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An application fee of </a:t>
            </a:r>
            <a:r>
              <a:rPr lang="en-GB" sz="1600" b="1" dirty="0"/>
              <a:t>£715 </a:t>
            </a:r>
            <a:r>
              <a:rPr lang="en-GB" sz="1600" dirty="0"/>
              <a:t>and Immigration Health Surcharge of </a:t>
            </a:r>
            <a:r>
              <a:rPr lang="en-GB" sz="1600" b="1" dirty="0"/>
              <a:t>£624 </a:t>
            </a:r>
            <a:r>
              <a:rPr lang="en-GB" sz="1600" dirty="0"/>
              <a:t>(per year) will need to be paid upfront</a:t>
            </a:r>
          </a:p>
          <a:p>
            <a:endParaRPr lang="en-GB" sz="1600" dirty="0"/>
          </a:p>
          <a:p>
            <a:r>
              <a:rPr lang="en-GB" sz="1600" dirty="0"/>
              <a:t>No maintenance requirement or proof of English Language requirement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Strict rules regarding dependants</a:t>
            </a:r>
          </a:p>
        </p:txBody>
      </p:sp>
    </p:spTree>
    <p:extLst>
      <p:ext uri="{BB962C8B-B14F-4D97-AF65-F5344CB8AC3E}">
        <p14:creationId xmlns:p14="http://schemas.microsoft.com/office/powerpoint/2010/main" val="87614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Graduate Route: Conditions of Grant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1600" b="1" dirty="0">
                <a:solidFill>
                  <a:prstClr val="black"/>
                </a:solidFill>
              </a:rPr>
              <a:t>What you can do: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prstClr val="black"/>
                </a:solidFill>
              </a:rPr>
              <a:t>You are allowed to take up extra study (certain exceptions).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prstClr val="black"/>
                </a:solidFill>
              </a:rPr>
              <a:t>Work (including self-employment and voluntary work) is permitted.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prstClr val="black"/>
                </a:solidFill>
              </a:rPr>
              <a:t>You can travel out of, and re-enter, the UK.</a:t>
            </a:r>
          </a:p>
          <a:p>
            <a:pPr marL="0" lv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b="1" dirty="0"/>
              <a:t>What you can’t do: </a:t>
            </a:r>
          </a:p>
          <a:p>
            <a:pPr>
              <a:buFont typeface="Arial" panose="020B0604020202020204" pitchFamily="34" charset="0"/>
              <a:buChar char="×"/>
            </a:pPr>
            <a:r>
              <a:rPr lang="en-GB" sz="1600" dirty="0"/>
              <a:t>You cannot access public funds.</a:t>
            </a:r>
          </a:p>
          <a:p>
            <a:pPr>
              <a:buFont typeface="Arial" panose="020B0604020202020204" pitchFamily="34" charset="0"/>
              <a:buChar char="×"/>
            </a:pPr>
            <a:r>
              <a:rPr lang="en-GB" sz="1600" dirty="0"/>
              <a:t>Study with a student sponsor on a course which would meet the requirements of a Student visa.</a:t>
            </a:r>
          </a:p>
          <a:p>
            <a:pPr>
              <a:buFont typeface="Arial" panose="020B0604020202020204" pitchFamily="34" charset="0"/>
              <a:buChar char="×"/>
            </a:pPr>
            <a:r>
              <a:rPr lang="en-GB" sz="1600" dirty="0"/>
              <a:t>The route cannot be extended and does not count towards settlement.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GB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97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4400" dirty="0"/>
              <a:t>VISA ROUTES – SETTING UP A BUSINESS</a:t>
            </a:r>
          </a:p>
        </p:txBody>
      </p:sp>
    </p:spTree>
    <p:extLst>
      <p:ext uri="{BB962C8B-B14F-4D97-AF65-F5344CB8AC3E}">
        <p14:creationId xmlns:p14="http://schemas.microsoft.com/office/powerpoint/2010/main" val="82866430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rd Hada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m" id="{70646150-92D0-4C6E-895E-53A9997E4F1E}" vid="{D83C3E33-A304-4081-8CBC-AE784DBD8FDC}"/>
    </a:ext>
  </a:extLst>
</a:theme>
</file>

<file path=ppt/theme/theme2.xml><?xml version="1.0" encoding="utf-8"?>
<a:theme xmlns:a="http://schemas.openxmlformats.org/drawingml/2006/main" name="1_DESIGN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rd Hada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8145256439F342BA9197B33E2B95A4" ma:contentTypeVersion="17" ma:contentTypeDescription="Create a new document." ma:contentTypeScope="" ma:versionID="3287812e59149266219e7eea5f951f36">
  <xsd:schema xmlns:xsd="http://www.w3.org/2001/XMLSchema" xmlns:xs="http://www.w3.org/2001/XMLSchema" xmlns:p="http://schemas.microsoft.com/office/2006/metadata/properties" xmlns:ns2="0adf4914-86a8-4cee-b449-5b25bed8a2ef" xmlns:ns3="ae4e1952-8288-4bf6-af26-3764952c052b" targetNamespace="http://schemas.microsoft.com/office/2006/metadata/properties" ma:root="true" ma:fieldsID="168c3a00fb91e995960b81225cacbc52" ns2:_="" ns3:_="">
    <xsd:import namespace="0adf4914-86a8-4cee-b449-5b25bed8a2ef"/>
    <xsd:import namespace="ae4e1952-8288-4bf6-af26-3764952c05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f4914-86a8-4cee-b449-5b25bed8a2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55a916c-60c0-429d-b8ec-23e3988ff0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e1952-8288-4bf6-af26-3764952c052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365801-bc14-4db6-bdd6-12517dec6a85}" ma:internalName="TaxCatchAll" ma:showField="CatchAllData" ma:web="ae4e1952-8288-4bf6-af26-3764952c05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df4914-86a8-4cee-b449-5b25bed8a2ef">
      <Terms xmlns="http://schemas.microsoft.com/office/infopath/2007/PartnerControls"/>
    </lcf76f155ced4ddcb4097134ff3c332f>
    <TaxCatchAll xmlns="ae4e1952-8288-4bf6-af26-3764952c052b" xsi:nil="true"/>
  </documentManagement>
</p:properties>
</file>

<file path=customXml/itemProps1.xml><?xml version="1.0" encoding="utf-8"?>
<ds:datastoreItem xmlns:ds="http://schemas.openxmlformats.org/officeDocument/2006/customXml" ds:itemID="{41CED49E-A0EA-4737-A32C-EE0076F3DBE6}"/>
</file>

<file path=customXml/itemProps2.xml><?xml version="1.0" encoding="utf-8"?>
<ds:datastoreItem xmlns:ds="http://schemas.openxmlformats.org/officeDocument/2006/customXml" ds:itemID="{4C3D129F-98C5-4809-A53F-F155F67BB967}"/>
</file>

<file path=customXml/itemProps3.xml><?xml version="1.0" encoding="utf-8"?>
<ds:datastoreItem xmlns:ds="http://schemas.openxmlformats.org/officeDocument/2006/customXml" ds:itemID="{04A6D201-0C7B-4C6B-9075-FBB5D0ECCD7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2139</Words>
  <Application>Microsoft Office PowerPoint</Application>
  <PresentationFormat>On-screen Show (16:9)</PresentationFormat>
  <Paragraphs>269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objektiv-mk1</vt:lpstr>
      <vt:lpstr>Wingdings</vt:lpstr>
      <vt:lpstr>DESIGN A</vt:lpstr>
      <vt:lpstr>1_DESIGN A</vt:lpstr>
      <vt:lpstr>Overview of UK Visa Options for International Students </vt:lpstr>
      <vt:lpstr>Introduction </vt:lpstr>
      <vt:lpstr>PowerPoint Presentation</vt:lpstr>
      <vt:lpstr>The Graduate Route</vt:lpstr>
      <vt:lpstr>The Graduate Route</vt:lpstr>
      <vt:lpstr>The Graduate Route: Covid Concessions</vt:lpstr>
      <vt:lpstr>The Graduate Route: Practicalities</vt:lpstr>
      <vt:lpstr>The Graduate Route: Conditions of Grant</vt:lpstr>
      <vt:lpstr>PowerPoint Presentation</vt:lpstr>
      <vt:lpstr>Visas for Students Wanting to Start Their Own Business in the UK</vt:lpstr>
      <vt:lpstr>Start-up Visa</vt:lpstr>
      <vt:lpstr>Innovator Visa</vt:lpstr>
      <vt:lpstr>Global Talent Visa</vt:lpstr>
      <vt:lpstr>PowerPoint Presentation</vt:lpstr>
      <vt:lpstr>Skilled Worker Visa (previously Tier 2 General visa) </vt:lpstr>
      <vt:lpstr>Skilled Worker</vt:lpstr>
      <vt:lpstr>Skilled Worker: Salary </vt:lpstr>
      <vt:lpstr>Skilled Worker</vt:lpstr>
      <vt:lpstr>Skilled Worker</vt:lpstr>
      <vt:lpstr>Benefits of a Skilled Worker Visa</vt:lpstr>
      <vt:lpstr>Applying For A Sponsor Licence</vt:lpstr>
      <vt:lpstr>Timeline for recruitment and sponsorship: applying inside the UK</vt:lpstr>
      <vt:lpstr>Timeline for recruitment and sponsorship: applying outside UK </vt:lpstr>
      <vt:lpstr>PowerPoint Presentation</vt:lpstr>
      <vt:lpstr>Temporary Worker: Government Authorised Exchange Visa </vt:lpstr>
      <vt:lpstr>Government Authorised Exchange visa </vt:lpstr>
      <vt:lpstr>PowerPoint Presentation</vt:lpstr>
      <vt:lpstr>Youth Mobility Scheme </vt:lpstr>
      <vt:lpstr>Youth Mobility Scheme </vt:lpstr>
      <vt:lpstr>PowerPoint Presentation</vt:lpstr>
      <vt:lpstr>Global Business Mobility Routes</vt:lpstr>
      <vt:lpstr>PowerPoint Presentation</vt:lpstr>
      <vt:lpstr>Useful Links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UK Visa Options for International Students </dc:title>
  <cp:lastModifiedBy>Laura L. Berry</cp:lastModifiedBy>
  <cp:revision>1</cp:revision>
  <cp:lastPrinted>1900-01-01T00:00:00Z</cp:lastPrinted>
  <dcterms:created xsi:type="dcterms:W3CDTF">1900-01-01T00:00:00Z</dcterms:created>
  <dcterms:modified xsi:type="dcterms:W3CDTF">2022-06-09T13:40:37Z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0x010100F48145256439F342BA9197B33E2B95A4</vt:lpwstr>
  </property>
</Properties>
</file>