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7" r:id="rId3"/>
    <p:sldId id="258" r:id="rId4"/>
    <p:sldId id="259" r:id="rId5"/>
    <p:sldId id="260" r:id="rId6"/>
    <p:sldId id="261" r:id="rId7"/>
    <p:sldId id="262" r:id="rId8"/>
    <p:sldId id="264" r:id="rId9"/>
    <p:sldId id="265" r:id="rId10"/>
    <p:sldId id="263" r:id="rId11"/>
    <p:sldId id="266" r:id="rId12"/>
    <p:sldId id="267" r:id="rId13"/>
    <p:sldId id="269" r:id="rId14"/>
    <p:sldId id="270" r:id="rId15"/>
    <p:sldId id="271" r:id="rId16"/>
    <p:sldId id="272" r:id="rId17"/>
    <p:sldId id="273" r:id="rId1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475" autoAdjust="0"/>
  </p:normalViewPr>
  <p:slideViewPr>
    <p:cSldViewPr>
      <p:cViewPr>
        <p:scale>
          <a:sx n="80" d="100"/>
          <a:sy n="80" d="100"/>
        </p:scale>
        <p:origin x="-1272"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image" Target="../media/image7.jp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image" Target="../media/image5.gif"/><Relationship Id="rId6" Type="http://schemas.openxmlformats.org/officeDocument/2006/relationships/image" Target="../media/image10.png"/><Relationship Id="rId5" Type="http://schemas.openxmlformats.org/officeDocument/2006/relationships/image" Target="../media/image9.jpg"/><Relationship Id="rId4" Type="http://schemas.openxmlformats.org/officeDocument/2006/relationships/image" Target="../media/image8.png"/></Relationships>
</file>

<file path=ppt/diagrams/_rels/drawing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image" Target="../media/image7.jp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image" Target="../media/image5.gif"/><Relationship Id="rId6" Type="http://schemas.openxmlformats.org/officeDocument/2006/relationships/image" Target="../media/image10.png"/><Relationship Id="rId5" Type="http://schemas.openxmlformats.org/officeDocument/2006/relationships/image" Target="../media/image9.jpg"/><Relationship Id="rId4" Type="http://schemas.openxmlformats.org/officeDocument/2006/relationships/image" Target="../media/image8.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331CC7-439C-4492-A50E-E5C4194DFAC2}"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en-GB"/>
        </a:p>
      </dgm:t>
    </dgm:pt>
    <dgm:pt modelId="{969B66F9-ECCF-44CD-BFA2-DD00DE1AD671}">
      <dgm:prSet phldrT="[Text]" custT="1"/>
      <dgm:spPr>
        <a:ln>
          <a:solidFill>
            <a:schemeClr val="accent6"/>
          </a:solidFill>
        </a:ln>
      </dgm:spPr>
      <dgm:t>
        <a:bodyPr lIns="144000"/>
        <a:lstStyle/>
        <a:p>
          <a:pPr algn="ctr"/>
          <a:r>
            <a:rPr lang="en-GB" sz="1600" b="1" dirty="0" smtClean="0">
              <a:latin typeface="Arial" panose="020B0604020202020204" pitchFamily="34" charset="0"/>
              <a:cs typeface="Arial" panose="020B0604020202020204" pitchFamily="34" charset="0"/>
            </a:rPr>
            <a:t>                An Introduction to the Nagoya Protocol</a:t>
          </a:r>
          <a:endParaRPr lang="en-GB" sz="1600" b="1" dirty="0">
            <a:latin typeface="Arial" panose="020B0604020202020204" pitchFamily="34" charset="0"/>
            <a:cs typeface="Arial" panose="020B0604020202020204" pitchFamily="34" charset="0"/>
          </a:endParaRPr>
        </a:p>
      </dgm:t>
    </dgm:pt>
    <dgm:pt modelId="{72B99206-FD2A-4215-B1BF-A70BC6B29732}" type="parTrans" cxnId="{1BAF4718-1FF0-4C2E-8AFA-38C0CCAED30F}">
      <dgm:prSet/>
      <dgm:spPr/>
      <dgm:t>
        <a:bodyPr/>
        <a:lstStyle/>
        <a:p>
          <a:pPr algn="ctr"/>
          <a:endParaRPr lang="en-GB"/>
        </a:p>
      </dgm:t>
    </dgm:pt>
    <dgm:pt modelId="{F576C125-A78E-4AC5-AC38-D7A37323EB68}" type="sibTrans" cxnId="{1BAF4718-1FF0-4C2E-8AFA-38C0CCAED30F}">
      <dgm:prSet/>
      <dgm:spPr/>
      <dgm:t>
        <a:bodyPr/>
        <a:lstStyle/>
        <a:p>
          <a:pPr algn="ctr"/>
          <a:endParaRPr lang="en-GB"/>
        </a:p>
      </dgm:t>
    </dgm:pt>
    <dgm:pt modelId="{56925136-311B-4599-8079-874D80F029C8}">
      <dgm:prSet phldrT="[Text]" custT="1"/>
      <dgm:spPr>
        <a:ln>
          <a:solidFill>
            <a:schemeClr val="accent6"/>
          </a:solidFill>
        </a:ln>
      </dgm:spPr>
      <dgm:t>
        <a:bodyPr lIns="144000"/>
        <a:lstStyle/>
        <a:p>
          <a:pPr algn="ctr"/>
          <a:r>
            <a:rPr lang="en-GB" sz="1600" b="1" dirty="0" smtClean="0">
              <a:latin typeface="Arial" panose="020B0604020202020204" pitchFamily="34" charset="0"/>
              <a:cs typeface="Arial" panose="020B0604020202020204" pitchFamily="34" charset="0"/>
            </a:rPr>
            <a:t>            Key Points of the Protocol</a:t>
          </a:r>
          <a:endParaRPr lang="en-GB" sz="1600" b="1" dirty="0">
            <a:latin typeface="Arial" panose="020B0604020202020204" pitchFamily="34" charset="0"/>
            <a:cs typeface="Arial" panose="020B0604020202020204" pitchFamily="34" charset="0"/>
          </a:endParaRPr>
        </a:p>
      </dgm:t>
    </dgm:pt>
    <dgm:pt modelId="{E62F2188-D7BC-4141-856F-97DD5838B8EF}" type="parTrans" cxnId="{251BBF1A-E045-4AD2-A39C-BD9B02BE8335}">
      <dgm:prSet/>
      <dgm:spPr/>
      <dgm:t>
        <a:bodyPr/>
        <a:lstStyle/>
        <a:p>
          <a:pPr algn="ctr"/>
          <a:endParaRPr lang="en-GB"/>
        </a:p>
      </dgm:t>
    </dgm:pt>
    <dgm:pt modelId="{FFB2841B-F4F0-41DA-925C-E71D6ECDD77C}" type="sibTrans" cxnId="{251BBF1A-E045-4AD2-A39C-BD9B02BE8335}">
      <dgm:prSet/>
      <dgm:spPr/>
      <dgm:t>
        <a:bodyPr/>
        <a:lstStyle/>
        <a:p>
          <a:pPr algn="ctr"/>
          <a:endParaRPr lang="en-GB"/>
        </a:p>
      </dgm:t>
    </dgm:pt>
    <dgm:pt modelId="{8532998C-D64D-4C3E-8061-948D4D6A61D0}">
      <dgm:prSet phldrT="[Text]" custT="1"/>
      <dgm:spPr>
        <a:ln>
          <a:solidFill>
            <a:schemeClr val="accent6"/>
          </a:solidFill>
        </a:ln>
      </dgm:spPr>
      <dgm:t>
        <a:bodyPr lIns="144000"/>
        <a:lstStyle/>
        <a:p>
          <a:pPr algn="ctr"/>
          <a:r>
            <a:rPr lang="en-GB" sz="1600" b="1" dirty="0" smtClean="0">
              <a:latin typeface="Arial" panose="020B0604020202020204" pitchFamily="34" charset="0"/>
              <a:cs typeface="Arial" panose="020B0604020202020204" pitchFamily="34" charset="0"/>
            </a:rPr>
            <a:t>      Nagoya in the UK</a:t>
          </a:r>
        </a:p>
      </dgm:t>
    </dgm:pt>
    <dgm:pt modelId="{7126DAB6-E053-47C6-9132-CA1515C618CC}" type="parTrans" cxnId="{3F3744BF-79F1-4287-91E5-33E74C934D13}">
      <dgm:prSet/>
      <dgm:spPr/>
      <dgm:t>
        <a:bodyPr/>
        <a:lstStyle/>
        <a:p>
          <a:pPr algn="ctr"/>
          <a:endParaRPr lang="en-GB"/>
        </a:p>
      </dgm:t>
    </dgm:pt>
    <dgm:pt modelId="{B17D9378-66D3-4CC2-B311-E9A34851DE04}" type="sibTrans" cxnId="{3F3744BF-79F1-4287-91E5-33E74C934D13}">
      <dgm:prSet/>
      <dgm:spPr/>
      <dgm:t>
        <a:bodyPr/>
        <a:lstStyle/>
        <a:p>
          <a:pPr algn="ctr"/>
          <a:endParaRPr lang="en-GB"/>
        </a:p>
      </dgm:t>
    </dgm:pt>
    <dgm:pt modelId="{AB33689C-1C0D-45BC-A71D-E72DC5CE5BF6}">
      <dgm:prSet custT="1"/>
      <dgm:spPr>
        <a:ln>
          <a:solidFill>
            <a:schemeClr val="accent6"/>
          </a:solidFill>
        </a:ln>
      </dgm:spPr>
      <dgm:t>
        <a:bodyPr lIns="144000"/>
        <a:lstStyle/>
        <a:p>
          <a:pPr algn="ctr"/>
          <a:r>
            <a:rPr lang="en-GB" sz="1600" b="1" dirty="0" smtClean="0">
              <a:latin typeface="Arial" panose="020B0604020202020204" pitchFamily="34" charset="0"/>
              <a:cs typeface="Arial" panose="020B0604020202020204" pitchFamily="34" charset="0"/>
            </a:rPr>
            <a:t>                      Access and Benefits Sharing Clearing House (ABS-CH)</a:t>
          </a:r>
          <a:endParaRPr lang="en-GB" sz="1600" b="1" dirty="0">
            <a:latin typeface="Arial" panose="020B0604020202020204" pitchFamily="34" charset="0"/>
            <a:cs typeface="Arial" panose="020B0604020202020204" pitchFamily="34" charset="0"/>
          </a:endParaRPr>
        </a:p>
      </dgm:t>
    </dgm:pt>
    <dgm:pt modelId="{B5B4DCEB-B0D1-4CCA-B6DC-447983C20E13}" type="parTrans" cxnId="{5947EB57-540A-4124-B3EE-F7C39C60FF12}">
      <dgm:prSet/>
      <dgm:spPr/>
      <dgm:t>
        <a:bodyPr/>
        <a:lstStyle/>
        <a:p>
          <a:pPr algn="ctr"/>
          <a:endParaRPr lang="en-GB"/>
        </a:p>
      </dgm:t>
    </dgm:pt>
    <dgm:pt modelId="{B5B1D2FA-8FC8-4BBA-8A4B-6E4C653C2D14}" type="sibTrans" cxnId="{5947EB57-540A-4124-B3EE-F7C39C60FF12}">
      <dgm:prSet/>
      <dgm:spPr/>
      <dgm:t>
        <a:bodyPr/>
        <a:lstStyle/>
        <a:p>
          <a:pPr algn="ctr"/>
          <a:endParaRPr lang="en-GB"/>
        </a:p>
      </dgm:t>
    </dgm:pt>
    <dgm:pt modelId="{32F1840F-0C19-417D-BC0A-A79D48684DF7}">
      <dgm:prSet custT="1"/>
      <dgm:spPr>
        <a:ln>
          <a:solidFill>
            <a:schemeClr val="accent6"/>
          </a:solidFill>
        </a:ln>
      </dgm:spPr>
      <dgm:t>
        <a:bodyPr lIns="144000"/>
        <a:lstStyle/>
        <a:p>
          <a:pPr algn="ctr"/>
          <a:r>
            <a:rPr lang="en-GB" sz="1600" b="1" dirty="0" smtClean="0">
              <a:latin typeface="Arial" panose="020B0604020202020204" pitchFamily="34" charset="0"/>
              <a:cs typeface="Arial" panose="020B0604020202020204" pitchFamily="34" charset="0"/>
            </a:rPr>
            <a:t>IRCC – Seek, keep and transfer procedure</a:t>
          </a:r>
          <a:endParaRPr lang="en-GB" sz="1600" b="1" dirty="0">
            <a:latin typeface="Arial" panose="020B0604020202020204" pitchFamily="34" charset="0"/>
            <a:cs typeface="Arial" panose="020B0604020202020204" pitchFamily="34" charset="0"/>
          </a:endParaRPr>
        </a:p>
      </dgm:t>
    </dgm:pt>
    <dgm:pt modelId="{E91A9DB7-F2D2-4EB0-9705-72F56A5C141B}" type="parTrans" cxnId="{B51742A4-4017-469B-843D-057B3C6DCD3F}">
      <dgm:prSet/>
      <dgm:spPr/>
      <dgm:t>
        <a:bodyPr/>
        <a:lstStyle/>
        <a:p>
          <a:pPr algn="ctr"/>
          <a:endParaRPr lang="en-GB"/>
        </a:p>
      </dgm:t>
    </dgm:pt>
    <dgm:pt modelId="{1D142F23-81B6-475F-A389-CEF736448D98}" type="sibTrans" cxnId="{B51742A4-4017-469B-843D-057B3C6DCD3F}">
      <dgm:prSet/>
      <dgm:spPr/>
      <dgm:t>
        <a:bodyPr/>
        <a:lstStyle/>
        <a:p>
          <a:pPr algn="ctr"/>
          <a:endParaRPr lang="en-GB"/>
        </a:p>
      </dgm:t>
    </dgm:pt>
    <dgm:pt modelId="{B4E7BDB6-6CA2-4CBC-BA1D-D5AAD15B34BE}">
      <dgm:prSet custT="1"/>
      <dgm:spPr>
        <a:ln>
          <a:solidFill>
            <a:schemeClr val="accent6"/>
          </a:solidFill>
        </a:ln>
      </dgm:spPr>
      <dgm:t>
        <a:bodyPr lIns="144000"/>
        <a:lstStyle/>
        <a:p>
          <a:pPr algn="ctr"/>
          <a:r>
            <a:rPr lang="en-GB" sz="1600" b="1" dirty="0" smtClean="0">
              <a:latin typeface="Arial" panose="020B0604020202020204" pitchFamily="34" charset="0"/>
              <a:cs typeface="Arial" panose="020B0604020202020204" pitchFamily="34" charset="0"/>
            </a:rPr>
            <a:t>                The effect of the Nagoya Protocol on patents</a:t>
          </a:r>
          <a:endParaRPr lang="en-GB" sz="1600" b="1" dirty="0">
            <a:latin typeface="Arial" panose="020B0604020202020204" pitchFamily="34" charset="0"/>
            <a:cs typeface="Arial" panose="020B0604020202020204" pitchFamily="34" charset="0"/>
          </a:endParaRPr>
        </a:p>
      </dgm:t>
    </dgm:pt>
    <dgm:pt modelId="{79028510-7A75-4E18-B916-6F2482F31075}" type="parTrans" cxnId="{D764221B-0C70-4229-A823-61DD18DE674B}">
      <dgm:prSet/>
      <dgm:spPr/>
      <dgm:t>
        <a:bodyPr/>
        <a:lstStyle/>
        <a:p>
          <a:pPr algn="ctr"/>
          <a:endParaRPr lang="en-GB"/>
        </a:p>
      </dgm:t>
    </dgm:pt>
    <dgm:pt modelId="{7F54A213-5212-40EF-A3BD-E1C3BA98096E}" type="sibTrans" cxnId="{D764221B-0C70-4229-A823-61DD18DE674B}">
      <dgm:prSet/>
      <dgm:spPr/>
      <dgm:t>
        <a:bodyPr/>
        <a:lstStyle/>
        <a:p>
          <a:pPr algn="ctr"/>
          <a:endParaRPr lang="en-GB"/>
        </a:p>
      </dgm:t>
    </dgm:pt>
    <dgm:pt modelId="{3491C3F3-76E9-487E-B663-23D848C96EF3}">
      <dgm:prSet custT="1"/>
      <dgm:spPr>
        <a:ln>
          <a:solidFill>
            <a:schemeClr val="accent6"/>
          </a:solidFill>
        </a:ln>
      </dgm:spPr>
      <dgm:t>
        <a:bodyPr lIns="144000" tIns="61200" rIns="115200" bIns="61200"/>
        <a:lstStyle/>
        <a:p>
          <a:pPr algn="ctr"/>
          <a:r>
            <a:rPr lang="en-GB" sz="2200" b="1" dirty="0" smtClean="0">
              <a:latin typeface="Arial" panose="020B0604020202020204" pitchFamily="34" charset="0"/>
              <a:cs typeface="Arial" panose="020B0604020202020204" pitchFamily="34" charset="0"/>
            </a:rPr>
            <a:t>                </a:t>
          </a:r>
          <a:r>
            <a:rPr lang="en-GB" sz="1600" b="1" dirty="0" smtClean="0">
              <a:latin typeface="Arial" panose="020B0604020202020204" pitchFamily="34" charset="0"/>
              <a:cs typeface="Arial" panose="020B0604020202020204" pitchFamily="34" charset="0"/>
            </a:rPr>
            <a:t>Actions for </a:t>
          </a:r>
          <a:r>
            <a:rPr lang="en-GB" sz="1600" b="1" dirty="0" smtClean="0">
              <a:latin typeface="Arial" panose="020B0604020202020204" pitchFamily="34" charset="0"/>
              <a:cs typeface="Arial" panose="020B0604020202020204" pitchFamily="34" charset="0"/>
            </a:rPr>
            <a:t>the University of Salford</a:t>
          </a:r>
          <a:endParaRPr lang="en-GB" sz="1600" b="1" dirty="0">
            <a:latin typeface="Arial" panose="020B0604020202020204" pitchFamily="34" charset="0"/>
            <a:cs typeface="Arial" panose="020B0604020202020204" pitchFamily="34" charset="0"/>
          </a:endParaRPr>
        </a:p>
      </dgm:t>
    </dgm:pt>
    <dgm:pt modelId="{E09E60A3-757B-4876-B44A-400CB546C63B}" type="parTrans" cxnId="{AE91960C-2BEC-423C-87C7-9B6BC6605253}">
      <dgm:prSet/>
      <dgm:spPr/>
      <dgm:t>
        <a:bodyPr/>
        <a:lstStyle/>
        <a:p>
          <a:endParaRPr lang="en-GB"/>
        </a:p>
      </dgm:t>
    </dgm:pt>
    <dgm:pt modelId="{C5C10C79-DC1C-4153-A94C-77DC8C2E8FEA}" type="sibTrans" cxnId="{AE91960C-2BEC-423C-87C7-9B6BC6605253}">
      <dgm:prSet/>
      <dgm:spPr/>
      <dgm:t>
        <a:bodyPr/>
        <a:lstStyle/>
        <a:p>
          <a:endParaRPr lang="en-GB"/>
        </a:p>
      </dgm:t>
    </dgm:pt>
    <dgm:pt modelId="{E7CE3D41-5B87-4BE7-95A9-9FF6FBD057FD}">
      <dgm:prSet custT="1"/>
      <dgm:spPr>
        <a:ln>
          <a:solidFill>
            <a:schemeClr val="accent6"/>
          </a:solidFill>
        </a:ln>
      </dgm:spPr>
      <dgm:t>
        <a:bodyPr lIns="144000"/>
        <a:lstStyle/>
        <a:p>
          <a:pPr algn="ctr"/>
          <a:r>
            <a:rPr lang="en-GB" sz="1600" b="1" dirty="0" smtClean="0">
              <a:latin typeface="Arial" panose="020B0604020202020204" pitchFamily="34" charset="0"/>
              <a:cs typeface="Arial" panose="020B0604020202020204" pitchFamily="34" charset="0"/>
            </a:rPr>
            <a:t>Due Diligence</a:t>
          </a:r>
          <a:endParaRPr lang="en-GB" sz="1600" b="1" dirty="0">
            <a:latin typeface="Arial" panose="020B0604020202020204" pitchFamily="34" charset="0"/>
            <a:cs typeface="Arial" panose="020B0604020202020204" pitchFamily="34" charset="0"/>
          </a:endParaRPr>
        </a:p>
      </dgm:t>
    </dgm:pt>
    <dgm:pt modelId="{2EBF1ACD-75FC-449B-A5E8-5071E7CF6F1A}" type="sibTrans" cxnId="{BF5B12A9-6856-4A2C-9EB1-6E4803682F2B}">
      <dgm:prSet/>
      <dgm:spPr/>
      <dgm:t>
        <a:bodyPr/>
        <a:lstStyle/>
        <a:p>
          <a:pPr algn="ctr"/>
          <a:endParaRPr lang="en-GB"/>
        </a:p>
      </dgm:t>
    </dgm:pt>
    <dgm:pt modelId="{54B18408-0E72-4B36-9AC2-8F85156A8D0F}" type="parTrans" cxnId="{BF5B12A9-6856-4A2C-9EB1-6E4803682F2B}">
      <dgm:prSet/>
      <dgm:spPr/>
      <dgm:t>
        <a:bodyPr/>
        <a:lstStyle/>
        <a:p>
          <a:pPr algn="ctr"/>
          <a:endParaRPr lang="en-GB"/>
        </a:p>
      </dgm:t>
    </dgm:pt>
    <dgm:pt modelId="{842C4684-0A11-4521-A8EE-514541894192}" type="pres">
      <dgm:prSet presAssocID="{B0331CC7-439C-4492-A50E-E5C4194DFAC2}" presName="linearFlow" presStyleCnt="0">
        <dgm:presLayoutVars>
          <dgm:dir/>
          <dgm:resizeHandles val="exact"/>
        </dgm:presLayoutVars>
      </dgm:prSet>
      <dgm:spPr/>
      <dgm:t>
        <a:bodyPr/>
        <a:lstStyle/>
        <a:p>
          <a:endParaRPr lang="en-GB"/>
        </a:p>
      </dgm:t>
    </dgm:pt>
    <dgm:pt modelId="{3FA6F7DD-85F6-401C-B090-D358C2621312}" type="pres">
      <dgm:prSet presAssocID="{969B66F9-ECCF-44CD-BFA2-DD00DE1AD671}" presName="composite" presStyleCnt="0"/>
      <dgm:spPr/>
    </dgm:pt>
    <dgm:pt modelId="{71D1818C-02B6-4B5D-A026-B6962EF14873}" type="pres">
      <dgm:prSet presAssocID="{969B66F9-ECCF-44CD-BFA2-DD00DE1AD671}" presName="imgShp" presStyleLbl="fgImgPlace1" presStyleIdx="0" presStyleCnt="8" custScaleX="2000000" custScaleY="2000000"/>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t>
        <a:bodyPr/>
        <a:lstStyle/>
        <a:p>
          <a:endParaRPr lang="en-GB"/>
        </a:p>
      </dgm:t>
    </dgm:pt>
    <dgm:pt modelId="{09CD0953-6E1D-42BF-B72F-1AAC800520EF}" type="pres">
      <dgm:prSet presAssocID="{969B66F9-ECCF-44CD-BFA2-DD00DE1AD671}" presName="txShp" presStyleLbl="node1" presStyleIdx="0" presStyleCnt="8" custScaleX="124671" custScaleY="2000000" custLinFactNeighborX="-13494" custLinFactNeighborY="37283">
        <dgm:presLayoutVars>
          <dgm:bulletEnabled val="1"/>
        </dgm:presLayoutVars>
      </dgm:prSet>
      <dgm:spPr/>
      <dgm:t>
        <a:bodyPr/>
        <a:lstStyle/>
        <a:p>
          <a:endParaRPr lang="en-GB"/>
        </a:p>
      </dgm:t>
    </dgm:pt>
    <dgm:pt modelId="{8832EB94-3A91-457C-8AD6-53A467B4D319}" type="pres">
      <dgm:prSet presAssocID="{F576C125-A78E-4AC5-AC38-D7A37323EB68}" presName="spacing" presStyleCnt="0"/>
      <dgm:spPr/>
    </dgm:pt>
    <dgm:pt modelId="{7AE13C47-927F-481D-9614-42DE967AC30E}" type="pres">
      <dgm:prSet presAssocID="{56925136-311B-4599-8079-874D80F029C8}" presName="composite" presStyleCnt="0"/>
      <dgm:spPr/>
    </dgm:pt>
    <dgm:pt modelId="{B16B2E72-E3F1-49B1-98E0-33DDA5547101}" type="pres">
      <dgm:prSet presAssocID="{56925136-311B-4599-8079-874D80F029C8}" presName="imgShp" presStyleLbl="fgImgPlace1" presStyleIdx="1" presStyleCnt="8" custScaleX="2000000" custScaleY="2000000"/>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l="-32000" r="-32000"/>
          </a:stretch>
        </a:blipFill>
      </dgm:spPr>
      <dgm:t>
        <a:bodyPr/>
        <a:lstStyle/>
        <a:p>
          <a:endParaRPr lang="en-GB"/>
        </a:p>
      </dgm:t>
    </dgm:pt>
    <dgm:pt modelId="{DA614516-613A-40C0-AA20-6E217AD72B5F}" type="pres">
      <dgm:prSet presAssocID="{56925136-311B-4599-8079-874D80F029C8}" presName="txShp" presStyleLbl="node1" presStyleIdx="1" presStyleCnt="8" custScaleX="124671" custScaleY="2000000" custLinFactNeighborX="-10282" custLinFactNeighborY="37283">
        <dgm:presLayoutVars>
          <dgm:bulletEnabled val="1"/>
        </dgm:presLayoutVars>
      </dgm:prSet>
      <dgm:spPr/>
      <dgm:t>
        <a:bodyPr/>
        <a:lstStyle/>
        <a:p>
          <a:endParaRPr lang="en-GB"/>
        </a:p>
      </dgm:t>
    </dgm:pt>
    <dgm:pt modelId="{65094933-68CF-4E3A-8859-B2C2648CFFD3}" type="pres">
      <dgm:prSet presAssocID="{FFB2841B-F4F0-41DA-925C-E71D6ECDD77C}" presName="spacing" presStyleCnt="0"/>
      <dgm:spPr/>
    </dgm:pt>
    <dgm:pt modelId="{113F81AE-A1CA-4493-A991-837F5C271451}" type="pres">
      <dgm:prSet presAssocID="{8532998C-D64D-4C3E-8061-948D4D6A61D0}" presName="composite" presStyleCnt="0"/>
      <dgm:spPr/>
    </dgm:pt>
    <dgm:pt modelId="{233D51AF-905E-44FC-BE0F-4534D880C0AC}" type="pres">
      <dgm:prSet presAssocID="{8532998C-D64D-4C3E-8061-948D4D6A61D0}" presName="imgShp" presStyleLbl="fgImgPlace1" presStyleIdx="2" presStyleCnt="8" custScaleX="2000000" custScaleY="2000000"/>
      <dgm:spPr>
        <a:blipFill>
          <a:blip xmlns:r="http://schemas.openxmlformats.org/officeDocument/2006/relationships" r:embed="rId3">
            <a:extLst>
              <a:ext uri="{28A0092B-C50C-407E-A947-70E740481C1C}">
                <a14:useLocalDpi xmlns:a14="http://schemas.microsoft.com/office/drawing/2010/main" val="0"/>
              </a:ext>
            </a:extLst>
          </a:blip>
          <a:srcRect/>
          <a:stretch>
            <a:fillRect l="-11000" r="-11000"/>
          </a:stretch>
        </a:blipFill>
      </dgm:spPr>
      <dgm:t>
        <a:bodyPr/>
        <a:lstStyle/>
        <a:p>
          <a:endParaRPr lang="en-GB"/>
        </a:p>
      </dgm:t>
    </dgm:pt>
    <dgm:pt modelId="{BD7E2E3D-2076-4B35-A8DC-20967EA4FA69}" type="pres">
      <dgm:prSet presAssocID="{8532998C-D64D-4C3E-8061-948D4D6A61D0}" presName="txShp" presStyleLbl="node1" presStyleIdx="2" presStyleCnt="8" custScaleX="124672" custScaleY="2000000" custLinFactNeighborX="-7069" custLinFactNeighborY="37283">
        <dgm:presLayoutVars>
          <dgm:bulletEnabled val="1"/>
        </dgm:presLayoutVars>
      </dgm:prSet>
      <dgm:spPr/>
      <dgm:t>
        <a:bodyPr/>
        <a:lstStyle/>
        <a:p>
          <a:endParaRPr lang="en-GB"/>
        </a:p>
      </dgm:t>
    </dgm:pt>
    <dgm:pt modelId="{FCB1D27F-D38E-45BA-95E5-BCC262FE6CEE}" type="pres">
      <dgm:prSet presAssocID="{B17D9378-66D3-4CC2-B311-E9A34851DE04}" presName="spacing" presStyleCnt="0"/>
      <dgm:spPr/>
    </dgm:pt>
    <dgm:pt modelId="{37593907-6AB3-48E5-8382-448AEBC43AC8}" type="pres">
      <dgm:prSet presAssocID="{AB33689C-1C0D-45BC-A71D-E72DC5CE5BF6}" presName="composite" presStyleCnt="0"/>
      <dgm:spPr/>
    </dgm:pt>
    <dgm:pt modelId="{69D62A50-9A91-403E-BCD7-854D5653C764}" type="pres">
      <dgm:prSet presAssocID="{AB33689C-1C0D-45BC-A71D-E72DC5CE5BF6}" presName="imgShp" presStyleLbl="fgImgPlace1" presStyleIdx="3" presStyleCnt="8" custScaleX="2000000" custScaleY="2000000"/>
      <dgm:spPr>
        <a:blipFill>
          <a:blip xmlns:r="http://schemas.openxmlformats.org/officeDocument/2006/relationships" r:embed="rId4">
            <a:extLst>
              <a:ext uri="{28A0092B-C50C-407E-A947-70E740481C1C}">
                <a14:useLocalDpi xmlns:a14="http://schemas.microsoft.com/office/drawing/2010/main" val="0"/>
              </a:ext>
            </a:extLst>
          </a:blip>
          <a:srcRect/>
          <a:stretch>
            <a:fillRect t="-7000" b="-7000"/>
          </a:stretch>
        </a:blipFill>
      </dgm:spPr>
      <dgm:t>
        <a:bodyPr/>
        <a:lstStyle/>
        <a:p>
          <a:endParaRPr lang="en-GB"/>
        </a:p>
      </dgm:t>
    </dgm:pt>
    <dgm:pt modelId="{F51BDBD8-2CE0-4E93-A46D-9BC790CF6CC6}" type="pres">
      <dgm:prSet presAssocID="{AB33689C-1C0D-45BC-A71D-E72DC5CE5BF6}" presName="txShp" presStyleLbl="node1" presStyleIdx="3" presStyleCnt="8" custScaleX="124671" custScaleY="2000000" custLinFactNeighborX="-3856" custLinFactNeighborY="37283">
        <dgm:presLayoutVars>
          <dgm:bulletEnabled val="1"/>
        </dgm:presLayoutVars>
      </dgm:prSet>
      <dgm:spPr/>
      <dgm:t>
        <a:bodyPr/>
        <a:lstStyle/>
        <a:p>
          <a:endParaRPr lang="en-GB"/>
        </a:p>
      </dgm:t>
    </dgm:pt>
    <dgm:pt modelId="{C0A75F77-D921-4AAB-962E-658F78D2B789}" type="pres">
      <dgm:prSet presAssocID="{B5B1D2FA-8FC8-4BBA-8A4B-6E4C653C2D14}" presName="spacing" presStyleCnt="0"/>
      <dgm:spPr/>
    </dgm:pt>
    <dgm:pt modelId="{E4CA75D6-E186-409F-BA7A-D180D0D1C866}" type="pres">
      <dgm:prSet presAssocID="{32F1840F-0C19-417D-BC0A-A79D48684DF7}" presName="composite" presStyleCnt="0"/>
      <dgm:spPr/>
    </dgm:pt>
    <dgm:pt modelId="{614EECDD-C98A-4A30-9DE6-41495E687BE0}" type="pres">
      <dgm:prSet presAssocID="{32F1840F-0C19-417D-BC0A-A79D48684DF7}" presName="imgShp" presStyleLbl="fgImgPlace1" presStyleIdx="4" presStyleCnt="8" custScaleX="2000000" custScaleY="2000000"/>
      <dgm:spPr>
        <a:blipFill>
          <a:blip xmlns:r="http://schemas.openxmlformats.org/officeDocument/2006/relationships" r:embed="rId5">
            <a:extLst>
              <a:ext uri="{28A0092B-C50C-407E-A947-70E740481C1C}">
                <a14:useLocalDpi xmlns:a14="http://schemas.microsoft.com/office/drawing/2010/main" val="0"/>
              </a:ext>
            </a:extLst>
          </a:blip>
          <a:srcRect/>
          <a:stretch>
            <a:fillRect l="-3000" r="-3000"/>
          </a:stretch>
        </a:blipFill>
      </dgm:spPr>
      <dgm:t>
        <a:bodyPr/>
        <a:lstStyle/>
        <a:p>
          <a:endParaRPr lang="en-GB"/>
        </a:p>
      </dgm:t>
    </dgm:pt>
    <dgm:pt modelId="{0B5FFD78-F400-47F9-9173-5DBEBFC46EAB}" type="pres">
      <dgm:prSet presAssocID="{32F1840F-0C19-417D-BC0A-A79D48684DF7}" presName="txShp" presStyleLbl="node1" presStyleIdx="4" presStyleCnt="8" custScaleX="124671" custScaleY="2000000" custLinFactNeighborX="-3856" custLinFactNeighborY="37283">
        <dgm:presLayoutVars>
          <dgm:bulletEnabled val="1"/>
        </dgm:presLayoutVars>
      </dgm:prSet>
      <dgm:spPr/>
      <dgm:t>
        <a:bodyPr/>
        <a:lstStyle/>
        <a:p>
          <a:endParaRPr lang="en-GB"/>
        </a:p>
      </dgm:t>
    </dgm:pt>
    <dgm:pt modelId="{CC3CAA09-7BB1-4A54-9891-5CDC96650ABC}" type="pres">
      <dgm:prSet presAssocID="{1D142F23-81B6-475F-A389-CEF736448D98}" presName="spacing" presStyleCnt="0"/>
      <dgm:spPr/>
    </dgm:pt>
    <dgm:pt modelId="{C92CE5BE-34DB-484C-A42B-9E34031F84B3}" type="pres">
      <dgm:prSet presAssocID="{E7CE3D41-5B87-4BE7-95A9-9FF6FBD057FD}" presName="composite" presStyleCnt="0"/>
      <dgm:spPr/>
    </dgm:pt>
    <dgm:pt modelId="{A1C689C7-5853-45D7-8097-77A7EF899269}" type="pres">
      <dgm:prSet presAssocID="{E7CE3D41-5B87-4BE7-95A9-9FF6FBD057FD}" presName="imgShp" presStyleLbl="fgImgPlace1" presStyleIdx="5" presStyleCnt="8" custScaleX="2000000" custScaleY="2000000"/>
      <dgm:spPr>
        <a:blipFill>
          <a:blip xmlns:r="http://schemas.openxmlformats.org/officeDocument/2006/relationships" r:embed="rId6">
            <a:extLst>
              <a:ext uri="{28A0092B-C50C-407E-A947-70E740481C1C}">
                <a14:useLocalDpi xmlns:a14="http://schemas.microsoft.com/office/drawing/2010/main" val="0"/>
              </a:ext>
            </a:extLst>
          </a:blip>
          <a:srcRect/>
          <a:stretch>
            <a:fillRect/>
          </a:stretch>
        </a:blipFill>
      </dgm:spPr>
      <dgm:t>
        <a:bodyPr/>
        <a:lstStyle/>
        <a:p>
          <a:endParaRPr lang="en-GB"/>
        </a:p>
      </dgm:t>
    </dgm:pt>
    <dgm:pt modelId="{A62A27A1-FCC3-4D1F-8F18-C68DFB8008FE}" type="pres">
      <dgm:prSet presAssocID="{E7CE3D41-5B87-4BE7-95A9-9FF6FBD057FD}" presName="txShp" presStyleLbl="node1" presStyleIdx="5" presStyleCnt="8" custScaleX="124671" custScaleY="2000000" custLinFactNeighborX="-7069" custLinFactNeighborY="37283">
        <dgm:presLayoutVars>
          <dgm:bulletEnabled val="1"/>
        </dgm:presLayoutVars>
      </dgm:prSet>
      <dgm:spPr/>
      <dgm:t>
        <a:bodyPr/>
        <a:lstStyle/>
        <a:p>
          <a:endParaRPr lang="en-GB"/>
        </a:p>
      </dgm:t>
    </dgm:pt>
    <dgm:pt modelId="{F861931B-2C75-4252-8702-FCFF603367B7}" type="pres">
      <dgm:prSet presAssocID="{2EBF1ACD-75FC-449B-A5E8-5071E7CF6F1A}" presName="spacing" presStyleCnt="0"/>
      <dgm:spPr/>
    </dgm:pt>
    <dgm:pt modelId="{2B682B05-BE78-469A-A07E-D03140AEA8A7}" type="pres">
      <dgm:prSet presAssocID="{B4E7BDB6-6CA2-4CBC-BA1D-D5AAD15B34BE}" presName="composite" presStyleCnt="0"/>
      <dgm:spPr/>
    </dgm:pt>
    <dgm:pt modelId="{AF726C23-AEDF-4000-8D2D-BD37292FA84E}" type="pres">
      <dgm:prSet presAssocID="{B4E7BDB6-6CA2-4CBC-BA1D-D5AAD15B34BE}" presName="imgShp" presStyleLbl="fgImgPlace1" presStyleIdx="6" presStyleCnt="8" custScaleX="2000000" custScaleY="2000000"/>
      <dgm:spPr>
        <a:blipFill rotWithShape="1">
          <a:blip xmlns:r="http://schemas.openxmlformats.org/officeDocument/2006/relationships" r:embed="rId7"/>
          <a:stretch>
            <a:fillRect/>
          </a:stretch>
        </a:blipFill>
      </dgm:spPr>
      <dgm:t>
        <a:bodyPr/>
        <a:lstStyle/>
        <a:p>
          <a:endParaRPr lang="en-GB"/>
        </a:p>
      </dgm:t>
    </dgm:pt>
    <dgm:pt modelId="{4576A041-487A-4A51-8AF4-DAC15568C2D2}" type="pres">
      <dgm:prSet presAssocID="{B4E7BDB6-6CA2-4CBC-BA1D-D5AAD15B34BE}" presName="txShp" presStyleLbl="node1" presStyleIdx="6" presStyleCnt="8" custScaleX="124671" custScaleY="2000000" custLinFactNeighborX="-10282" custLinFactNeighborY="37283">
        <dgm:presLayoutVars>
          <dgm:bulletEnabled val="1"/>
        </dgm:presLayoutVars>
      </dgm:prSet>
      <dgm:spPr/>
      <dgm:t>
        <a:bodyPr/>
        <a:lstStyle/>
        <a:p>
          <a:endParaRPr lang="en-GB"/>
        </a:p>
      </dgm:t>
    </dgm:pt>
    <dgm:pt modelId="{B54796DE-1B1D-431A-98C4-BA12B31782E1}" type="pres">
      <dgm:prSet presAssocID="{7F54A213-5212-40EF-A3BD-E1C3BA98096E}" presName="spacing" presStyleCnt="0"/>
      <dgm:spPr/>
    </dgm:pt>
    <dgm:pt modelId="{2B1A4F27-EBC5-4144-A44F-D8C7C0603E8F}" type="pres">
      <dgm:prSet presAssocID="{3491C3F3-76E9-487E-B663-23D848C96EF3}" presName="composite" presStyleCnt="0"/>
      <dgm:spPr/>
    </dgm:pt>
    <dgm:pt modelId="{44821918-9C0C-46E6-8737-32E638B2491F}" type="pres">
      <dgm:prSet presAssocID="{3491C3F3-76E9-487E-B663-23D848C96EF3}" presName="imgShp" presStyleLbl="fgImgPlace1" presStyleIdx="7" presStyleCnt="8" custScaleX="2000000" custScaleY="2000000"/>
      <dgm:spPr>
        <a:blipFill>
          <a:blip xmlns:r="http://schemas.openxmlformats.org/officeDocument/2006/relationships" r:embed="rId8">
            <a:extLst>
              <a:ext uri="{28A0092B-C50C-407E-A947-70E740481C1C}">
                <a14:useLocalDpi xmlns:a14="http://schemas.microsoft.com/office/drawing/2010/main" val="0"/>
              </a:ext>
            </a:extLst>
          </a:blip>
          <a:srcRect/>
          <a:stretch>
            <a:fillRect l="-33000" r="-33000"/>
          </a:stretch>
        </a:blipFill>
      </dgm:spPr>
      <dgm:t>
        <a:bodyPr/>
        <a:lstStyle/>
        <a:p>
          <a:endParaRPr lang="en-GB"/>
        </a:p>
      </dgm:t>
    </dgm:pt>
    <dgm:pt modelId="{A80A7307-EC17-489D-83CB-3C5CA7D1561D}" type="pres">
      <dgm:prSet presAssocID="{3491C3F3-76E9-487E-B663-23D848C96EF3}" presName="txShp" presStyleLbl="node1" presStyleIdx="7" presStyleCnt="8" custScaleX="124671" custScaleY="2000000" custLinFactNeighborX="-13495">
        <dgm:presLayoutVars>
          <dgm:bulletEnabled val="1"/>
        </dgm:presLayoutVars>
      </dgm:prSet>
      <dgm:spPr/>
      <dgm:t>
        <a:bodyPr/>
        <a:lstStyle/>
        <a:p>
          <a:endParaRPr lang="en-GB"/>
        </a:p>
      </dgm:t>
    </dgm:pt>
  </dgm:ptLst>
  <dgm:cxnLst>
    <dgm:cxn modelId="{7C3185E0-809C-4E35-A373-13BFB6F2E59F}" type="presOf" srcId="{32F1840F-0C19-417D-BC0A-A79D48684DF7}" destId="{0B5FFD78-F400-47F9-9173-5DBEBFC46EAB}" srcOrd="0" destOrd="0" presId="urn:microsoft.com/office/officeart/2005/8/layout/vList3"/>
    <dgm:cxn modelId="{B51742A4-4017-469B-843D-057B3C6DCD3F}" srcId="{B0331CC7-439C-4492-A50E-E5C4194DFAC2}" destId="{32F1840F-0C19-417D-BC0A-A79D48684DF7}" srcOrd="4" destOrd="0" parTransId="{E91A9DB7-F2D2-4EB0-9705-72F56A5C141B}" sibTransId="{1D142F23-81B6-475F-A389-CEF736448D98}"/>
    <dgm:cxn modelId="{BF5B12A9-6856-4A2C-9EB1-6E4803682F2B}" srcId="{B0331CC7-439C-4492-A50E-E5C4194DFAC2}" destId="{E7CE3D41-5B87-4BE7-95A9-9FF6FBD057FD}" srcOrd="5" destOrd="0" parTransId="{54B18408-0E72-4B36-9AC2-8F85156A8D0F}" sibTransId="{2EBF1ACD-75FC-449B-A5E8-5071E7CF6F1A}"/>
    <dgm:cxn modelId="{0A5AA486-56DE-4F05-A79C-9EF7E8259159}" type="presOf" srcId="{B4E7BDB6-6CA2-4CBC-BA1D-D5AAD15B34BE}" destId="{4576A041-487A-4A51-8AF4-DAC15568C2D2}" srcOrd="0" destOrd="0" presId="urn:microsoft.com/office/officeart/2005/8/layout/vList3"/>
    <dgm:cxn modelId="{5947EB57-540A-4124-B3EE-F7C39C60FF12}" srcId="{B0331CC7-439C-4492-A50E-E5C4194DFAC2}" destId="{AB33689C-1C0D-45BC-A71D-E72DC5CE5BF6}" srcOrd="3" destOrd="0" parTransId="{B5B4DCEB-B0D1-4CCA-B6DC-447983C20E13}" sibTransId="{B5B1D2FA-8FC8-4BBA-8A4B-6E4C653C2D14}"/>
    <dgm:cxn modelId="{AE91960C-2BEC-423C-87C7-9B6BC6605253}" srcId="{B0331CC7-439C-4492-A50E-E5C4194DFAC2}" destId="{3491C3F3-76E9-487E-B663-23D848C96EF3}" srcOrd="7" destOrd="0" parTransId="{E09E60A3-757B-4876-B44A-400CB546C63B}" sibTransId="{C5C10C79-DC1C-4153-A94C-77DC8C2E8FEA}"/>
    <dgm:cxn modelId="{B1E159EA-51B6-40BC-9F51-1574ADE01AF5}" type="presOf" srcId="{969B66F9-ECCF-44CD-BFA2-DD00DE1AD671}" destId="{09CD0953-6E1D-42BF-B72F-1AAC800520EF}" srcOrd="0" destOrd="0" presId="urn:microsoft.com/office/officeart/2005/8/layout/vList3"/>
    <dgm:cxn modelId="{C9C41BF7-C9E8-4ECB-9029-E4F2EFCA5B85}" type="presOf" srcId="{AB33689C-1C0D-45BC-A71D-E72DC5CE5BF6}" destId="{F51BDBD8-2CE0-4E93-A46D-9BC790CF6CC6}" srcOrd="0" destOrd="0" presId="urn:microsoft.com/office/officeart/2005/8/layout/vList3"/>
    <dgm:cxn modelId="{BB303DFF-2BEA-4A02-BC8C-731963062302}" type="presOf" srcId="{56925136-311B-4599-8079-874D80F029C8}" destId="{DA614516-613A-40C0-AA20-6E217AD72B5F}" srcOrd="0" destOrd="0" presId="urn:microsoft.com/office/officeart/2005/8/layout/vList3"/>
    <dgm:cxn modelId="{2AC08989-3AA9-41DE-8005-9310A7023B1C}" type="presOf" srcId="{3491C3F3-76E9-487E-B663-23D848C96EF3}" destId="{A80A7307-EC17-489D-83CB-3C5CA7D1561D}" srcOrd="0" destOrd="0" presId="urn:microsoft.com/office/officeart/2005/8/layout/vList3"/>
    <dgm:cxn modelId="{251BBF1A-E045-4AD2-A39C-BD9B02BE8335}" srcId="{B0331CC7-439C-4492-A50E-E5C4194DFAC2}" destId="{56925136-311B-4599-8079-874D80F029C8}" srcOrd="1" destOrd="0" parTransId="{E62F2188-D7BC-4141-856F-97DD5838B8EF}" sibTransId="{FFB2841B-F4F0-41DA-925C-E71D6ECDD77C}"/>
    <dgm:cxn modelId="{EAE03C6C-21B1-4D97-8B41-B126AF5A9B99}" type="presOf" srcId="{8532998C-D64D-4C3E-8061-948D4D6A61D0}" destId="{BD7E2E3D-2076-4B35-A8DC-20967EA4FA69}" srcOrd="0" destOrd="0" presId="urn:microsoft.com/office/officeart/2005/8/layout/vList3"/>
    <dgm:cxn modelId="{D0EFC060-3008-4FBB-9AF8-36D32CF98087}" type="presOf" srcId="{B0331CC7-439C-4492-A50E-E5C4194DFAC2}" destId="{842C4684-0A11-4521-A8EE-514541894192}" srcOrd="0" destOrd="0" presId="urn:microsoft.com/office/officeart/2005/8/layout/vList3"/>
    <dgm:cxn modelId="{3F3744BF-79F1-4287-91E5-33E74C934D13}" srcId="{B0331CC7-439C-4492-A50E-E5C4194DFAC2}" destId="{8532998C-D64D-4C3E-8061-948D4D6A61D0}" srcOrd="2" destOrd="0" parTransId="{7126DAB6-E053-47C6-9132-CA1515C618CC}" sibTransId="{B17D9378-66D3-4CC2-B311-E9A34851DE04}"/>
    <dgm:cxn modelId="{1BAF4718-1FF0-4C2E-8AFA-38C0CCAED30F}" srcId="{B0331CC7-439C-4492-A50E-E5C4194DFAC2}" destId="{969B66F9-ECCF-44CD-BFA2-DD00DE1AD671}" srcOrd="0" destOrd="0" parTransId="{72B99206-FD2A-4215-B1BF-A70BC6B29732}" sibTransId="{F576C125-A78E-4AC5-AC38-D7A37323EB68}"/>
    <dgm:cxn modelId="{D764221B-0C70-4229-A823-61DD18DE674B}" srcId="{B0331CC7-439C-4492-A50E-E5C4194DFAC2}" destId="{B4E7BDB6-6CA2-4CBC-BA1D-D5AAD15B34BE}" srcOrd="6" destOrd="0" parTransId="{79028510-7A75-4E18-B916-6F2482F31075}" sibTransId="{7F54A213-5212-40EF-A3BD-E1C3BA98096E}"/>
    <dgm:cxn modelId="{F24A59E6-ACC7-4859-A8D4-25128F3A0684}" type="presOf" srcId="{E7CE3D41-5B87-4BE7-95A9-9FF6FBD057FD}" destId="{A62A27A1-FCC3-4D1F-8F18-C68DFB8008FE}" srcOrd="0" destOrd="0" presId="urn:microsoft.com/office/officeart/2005/8/layout/vList3"/>
    <dgm:cxn modelId="{8B0F7972-6662-4DA8-AEDA-C800C6DC6ABA}" type="presParOf" srcId="{842C4684-0A11-4521-A8EE-514541894192}" destId="{3FA6F7DD-85F6-401C-B090-D358C2621312}" srcOrd="0" destOrd="0" presId="urn:microsoft.com/office/officeart/2005/8/layout/vList3"/>
    <dgm:cxn modelId="{83FE36AB-9DC7-4752-A90A-CE78EE2CE8C8}" type="presParOf" srcId="{3FA6F7DD-85F6-401C-B090-D358C2621312}" destId="{71D1818C-02B6-4B5D-A026-B6962EF14873}" srcOrd="0" destOrd="0" presId="urn:microsoft.com/office/officeart/2005/8/layout/vList3"/>
    <dgm:cxn modelId="{75B5FA52-015B-4A6B-9DFA-74ADA690D470}" type="presParOf" srcId="{3FA6F7DD-85F6-401C-B090-D358C2621312}" destId="{09CD0953-6E1D-42BF-B72F-1AAC800520EF}" srcOrd="1" destOrd="0" presId="urn:microsoft.com/office/officeart/2005/8/layout/vList3"/>
    <dgm:cxn modelId="{CA587DD1-076A-4338-9141-907452A308FA}" type="presParOf" srcId="{842C4684-0A11-4521-A8EE-514541894192}" destId="{8832EB94-3A91-457C-8AD6-53A467B4D319}" srcOrd="1" destOrd="0" presId="urn:microsoft.com/office/officeart/2005/8/layout/vList3"/>
    <dgm:cxn modelId="{CB8C1FA7-0EA3-4DA3-B932-FF2A2B2BE798}" type="presParOf" srcId="{842C4684-0A11-4521-A8EE-514541894192}" destId="{7AE13C47-927F-481D-9614-42DE967AC30E}" srcOrd="2" destOrd="0" presId="urn:microsoft.com/office/officeart/2005/8/layout/vList3"/>
    <dgm:cxn modelId="{D6B4AE59-335C-40C8-8112-BB4E68D16B55}" type="presParOf" srcId="{7AE13C47-927F-481D-9614-42DE967AC30E}" destId="{B16B2E72-E3F1-49B1-98E0-33DDA5547101}" srcOrd="0" destOrd="0" presId="urn:microsoft.com/office/officeart/2005/8/layout/vList3"/>
    <dgm:cxn modelId="{20500569-CF8C-4CEE-BA52-B819F527538E}" type="presParOf" srcId="{7AE13C47-927F-481D-9614-42DE967AC30E}" destId="{DA614516-613A-40C0-AA20-6E217AD72B5F}" srcOrd="1" destOrd="0" presId="urn:microsoft.com/office/officeart/2005/8/layout/vList3"/>
    <dgm:cxn modelId="{7B157197-C181-4B7F-A406-BD0C745C17E1}" type="presParOf" srcId="{842C4684-0A11-4521-A8EE-514541894192}" destId="{65094933-68CF-4E3A-8859-B2C2648CFFD3}" srcOrd="3" destOrd="0" presId="urn:microsoft.com/office/officeart/2005/8/layout/vList3"/>
    <dgm:cxn modelId="{30EA157E-9C90-4B3E-B598-B832C7EE936D}" type="presParOf" srcId="{842C4684-0A11-4521-A8EE-514541894192}" destId="{113F81AE-A1CA-4493-A991-837F5C271451}" srcOrd="4" destOrd="0" presId="urn:microsoft.com/office/officeart/2005/8/layout/vList3"/>
    <dgm:cxn modelId="{85FD5A8F-547C-4FB7-BFAA-22583DCA5D21}" type="presParOf" srcId="{113F81AE-A1CA-4493-A991-837F5C271451}" destId="{233D51AF-905E-44FC-BE0F-4534D880C0AC}" srcOrd="0" destOrd="0" presId="urn:microsoft.com/office/officeart/2005/8/layout/vList3"/>
    <dgm:cxn modelId="{CBE13096-6135-4061-B1BF-0BE5797F495D}" type="presParOf" srcId="{113F81AE-A1CA-4493-A991-837F5C271451}" destId="{BD7E2E3D-2076-4B35-A8DC-20967EA4FA69}" srcOrd="1" destOrd="0" presId="urn:microsoft.com/office/officeart/2005/8/layout/vList3"/>
    <dgm:cxn modelId="{F60CF328-7A46-46D4-92EC-64CB4BF6D7E8}" type="presParOf" srcId="{842C4684-0A11-4521-A8EE-514541894192}" destId="{FCB1D27F-D38E-45BA-95E5-BCC262FE6CEE}" srcOrd="5" destOrd="0" presId="urn:microsoft.com/office/officeart/2005/8/layout/vList3"/>
    <dgm:cxn modelId="{C7D515DC-BE86-40A0-8BE6-3494159C8621}" type="presParOf" srcId="{842C4684-0A11-4521-A8EE-514541894192}" destId="{37593907-6AB3-48E5-8382-448AEBC43AC8}" srcOrd="6" destOrd="0" presId="urn:microsoft.com/office/officeart/2005/8/layout/vList3"/>
    <dgm:cxn modelId="{62D8BFFF-1CAB-4459-802D-229C1FC776A9}" type="presParOf" srcId="{37593907-6AB3-48E5-8382-448AEBC43AC8}" destId="{69D62A50-9A91-403E-BCD7-854D5653C764}" srcOrd="0" destOrd="0" presId="urn:microsoft.com/office/officeart/2005/8/layout/vList3"/>
    <dgm:cxn modelId="{5924F7E8-4154-42FF-B891-E56BD34ABE6A}" type="presParOf" srcId="{37593907-6AB3-48E5-8382-448AEBC43AC8}" destId="{F51BDBD8-2CE0-4E93-A46D-9BC790CF6CC6}" srcOrd="1" destOrd="0" presId="urn:microsoft.com/office/officeart/2005/8/layout/vList3"/>
    <dgm:cxn modelId="{517F71C6-7EF6-4C8E-B642-12C3A8B6DE60}" type="presParOf" srcId="{842C4684-0A11-4521-A8EE-514541894192}" destId="{C0A75F77-D921-4AAB-962E-658F78D2B789}" srcOrd="7" destOrd="0" presId="urn:microsoft.com/office/officeart/2005/8/layout/vList3"/>
    <dgm:cxn modelId="{975436DC-4D81-45CD-A152-8186BB746542}" type="presParOf" srcId="{842C4684-0A11-4521-A8EE-514541894192}" destId="{E4CA75D6-E186-409F-BA7A-D180D0D1C866}" srcOrd="8" destOrd="0" presId="urn:microsoft.com/office/officeart/2005/8/layout/vList3"/>
    <dgm:cxn modelId="{392880E9-FFE8-4918-AA3D-358DDD090E13}" type="presParOf" srcId="{E4CA75D6-E186-409F-BA7A-D180D0D1C866}" destId="{614EECDD-C98A-4A30-9DE6-41495E687BE0}" srcOrd="0" destOrd="0" presId="urn:microsoft.com/office/officeart/2005/8/layout/vList3"/>
    <dgm:cxn modelId="{03AFAD85-7129-4DFE-859C-BA1553C19B60}" type="presParOf" srcId="{E4CA75D6-E186-409F-BA7A-D180D0D1C866}" destId="{0B5FFD78-F400-47F9-9173-5DBEBFC46EAB}" srcOrd="1" destOrd="0" presId="urn:microsoft.com/office/officeart/2005/8/layout/vList3"/>
    <dgm:cxn modelId="{9B82A125-BB04-4E63-917A-DBEA8A0D4B6C}" type="presParOf" srcId="{842C4684-0A11-4521-A8EE-514541894192}" destId="{CC3CAA09-7BB1-4A54-9891-5CDC96650ABC}" srcOrd="9" destOrd="0" presId="urn:microsoft.com/office/officeart/2005/8/layout/vList3"/>
    <dgm:cxn modelId="{1853378D-4326-4D69-BFCF-E6AC4984CFA6}" type="presParOf" srcId="{842C4684-0A11-4521-A8EE-514541894192}" destId="{C92CE5BE-34DB-484C-A42B-9E34031F84B3}" srcOrd="10" destOrd="0" presId="urn:microsoft.com/office/officeart/2005/8/layout/vList3"/>
    <dgm:cxn modelId="{342B7C19-EC29-4848-9D79-AC9C652893EC}" type="presParOf" srcId="{C92CE5BE-34DB-484C-A42B-9E34031F84B3}" destId="{A1C689C7-5853-45D7-8097-77A7EF899269}" srcOrd="0" destOrd="0" presId="urn:microsoft.com/office/officeart/2005/8/layout/vList3"/>
    <dgm:cxn modelId="{96FCA8E7-E298-4DEF-B12D-856FAD68A041}" type="presParOf" srcId="{C92CE5BE-34DB-484C-A42B-9E34031F84B3}" destId="{A62A27A1-FCC3-4D1F-8F18-C68DFB8008FE}" srcOrd="1" destOrd="0" presId="urn:microsoft.com/office/officeart/2005/8/layout/vList3"/>
    <dgm:cxn modelId="{BD22CB75-B1DE-4416-87AB-17E7647F24E6}" type="presParOf" srcId="{842C4684-0A11-4521-A8EE-514541894192}" destId="{F861931B-2C75-4252-8702-FCFF603367B7}" srcOrd="11" destOrd="0" presId="urn:microsoft.com/office/officeart/2005/8/layout/vList3"/>
    <dgm:cxn modelId="{E4ED6B98-98B7-4A63-995C-F39445E88078}" type="presParOf" srcId="{842C4684-0A11-4521-A8EE-514541894192}" destId="{2B682B05-BE78-469A-A07E-D03140AEA8A7}" srcOrd="12" destOrd="0" presId="urn:microsoft.com/office/officeart/2005/8/layout/vList3"/>
    <dgm:cxn modelId="{1F7D825E-39D7-405F-BE36-7E0B047A3EED}" type="presParOf" srcId="{2B682B05-BE78-469A-A07E-D03140AEA8A7}" destId="{AF726C23-AEDF-4000-8D2D-BD37292FA84E}" srcOrd="0" destOrd="0" presId="urn:microsoft.com/office/officeart/2005/8/layout/vList3"/>
    <dgm:cxn modelId="{42B45871-F4EA-427E-89DD-7B72FBECB263}" type="presParOf" srcId="{2B682B05-BE78-469A-A07E-D03140AEA8A7}" destId="{4576A041-487A-4A51-8AF4-DAC15568C2D2}" srcOrd="1" destOrd="0" presId="urn:microsoft.com/office/officeart/2005/8/layout/vList3"/>
    <dgm:cxn modelId="{69499091-0524-4088-811A-BD5D22641585}" type="presParOf" srcId="{842C4684-0A11-4521-A8EE-514541894192}" destId="{B54796DE-1B1D-431A-98C4-BA12B31782E1}" srcOrd="13" destOrd="0" presId="urn:microsoft.com/office/officeart/2005/8/layout/vList3"/>
    <dgm:cxn modelId="{C129BF80-165C-4C3A-B589-A9F762E9BE81}" type="presParOf" srcId="{842C4684-0A11-4521-A8EE-514541894192}" destId="{2B1A4F27-EBC5-4144-A44F-D8C7C0603E8F}" srcOrd="14" destOrd="0" presId="urn:microsoft.com/office/officeart/2005/8/layout/vList3"/>
    <dgm:cxn modelId="{07EB28C0-F8B7-4E02-A382-C5C3F47A2B3C}" type="presParOf" srcId="{2B1A4F27-EBC5-4144-A44F-D8C7C0603E8F}" destId="{44821918-9C0C-46E6-8737-32E638B2491F}" srcOrd="0" destOrd="0" presId="urn:microsoft.com/office/officeart/2005/8/layout/vList3"/>
    <dgm:cxn modelId="{947C4C13-9280-44BD-A921-5CF71687E746}" type="presParOf" srcId="{2B1A4F27-EBC5-4144-A44F-D8C7C0603E8F}" destId="{A80A7307-EC17-489D-83CB-3C5CA7D1561D}" srcOrd="1" destOrd="0" presId="urn:microsoft.com/office/officeart/2005/8/layout/v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E630ADA-8F82-471B-A751-C7E76440486D}"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GB"/>
        </a:p>
      </dgm:t>
    </dgm:pt>
    <dgm:pt modelId="{3AD77ECE-9BC0-47FB-8663-1449674D9593}">
      <dgm:prSet phldrT="[Text]"/>
      <dgm:spPr>
        <a:pattFill prst="wdUpDiag">
          <a:fgClr>
            <a:schemeClr val="accent1"/>
          </a:fgClr>
          <a:bgClr>
            <a:schemeClr val="accent3"/>
          </a:bgClr>
        </a:pattFill>
        <a:ln>
          <a:solidFill>
            <a:schemeClr val="accent3"/>
          </a:solidFill>
        </a:ln>
      </dgm:spPr>
      <dgm:t>
        <a:bodyPr/>
        <a:lstStyle/>
        <a:p>
          <a:endParaRPr lang="en-GB" dirty="0"/>
        </a:p>
      </dgm:t>
    </dgm:pt>
    <dgm:pt modelId="{B6533A4B-CA8B-4A6D-9D03-FE9AC9BAFB68}" type="parTrans" cxnId="{0E06E029-B598-4817-A282-654222AFA40D}">
      <dgm:prSet/>
      <dgm:spPr/>
      <dgm:t>
        <a:bodyPr/>
        <a:lstStyle/>
        <a:p>
          <a:endParaRPr lang="en-GB"/>
        </a:p>
      </dgm:t>
    </dgm:pt>
    <dgm:pt modelId="{E8DC0452-38FB-49CE-B9EE-4D158379C9FF}" type="sibTrans" cxnId="{0E06E029-B598-4817-A282-654222AFA40D}">
      <dgm:prSet/>
      <dgm:spPr/>
      <dgm:t>
        <a:bodyPr/>
        <a:lstStyle/>
        <a:p>
          <a:endParaRPr lang="en-GB"/>
        </a:p>
      </dgm:t>
    </dgm:pt>
    <dgm:pt modelId="{90A8D245-EA7F-436B-AC07-EACC24A0EA76}">
      <dgm:prSet phldrT="[Text]"/>
      <dgm:spPr/>
      <dgm:t>
        <a:bodyPr/>
        <a:lstStyle/>
        <a:p>
          <a:endParaRPr lang="en-GB" dirty="0"/>
        </a:p>
      </dgm:t>
    </dgm:pt>
    <dgm:pt modelId="{475A08B9-E84E-463B-B6F0-E4F52709BBD6}" type="parTrans" cxnId="{895FB70F-DE0E-45EA-B2DB-3EEBEC4B218D}">
      <dgm:prSet/>
      <dgm:spPr/>
      <dgm:t>
        <a:bodyPr/>
        <a:lstStyle/>
        <a:p>
          <a:endParaRPr lang="en-GB"/>
        </a:p>
      </dgm:t>
    </dgm:pt>
    <dgm:pt modelId="{4BB94245-31F3-45D1-87E8-91119B433749}" type="sibTrans" cxnId="{895FB70F-DE0E-45EA-B2DB-3EEBEC4B218D}">
      <dgm:prSet/>
      <dgm:spPr/>
      <dgm:t>
        <a:bodyPr/>
        <a:lstStyle/>
        <a:p>
          <a:endParaRPr lang="en-GB"/>
        </a:p>
      </dgm:t>
    </dgm:pt>
    <dgm:pt modelId="{F4B66D74-2225-4837-82C3-F13558995B3E}">
      <dgm:prSet phldrT="[Text]"/>
      <dgm:spPr>
        <a:solidFill>
          <a:srgbClr val="002060"/>
        </a:solidFill>
        <a:ln>
          <a:solidFill>
            <a:srgbClr val="002060"/>
          </a:solidFill>
        </a:ln>
      </dgm:spPr>
      <dgm:t>
        <a:bodyPr/>
        <a:lstStyle/>
        <a:p>
          <a:endParaRPr lang="en-GB" dirty="0"/>
        </a:p>
      </dgm:t>
    </dgm:pt>
    <dgm:pt modelId="{7A5ED8A9-98F1-4740-B638-891FF7253C87}" type="parTrans" cxnId="{200ADEB5-CA4A-45C0-B477-2E5F9E1B82EA}">
      <dgm:prSet/>
      <dgm:spPr/>
      <dgm:t>
        <a:bodyPr/>
        <a:lstStyle/>
        <a:p>
          <a:endParaRPr lang="en-GB"/>
        </a:p>
      </dgm:t>
    </dgm:pt>
    <dgm:pt modelId="{3CE70821-B9E8-4863-8BED-0A3C6A61E9CA}" type="sibTrans" cxnId="{200ADEB5-CA4A-45C0-B477-2E5F9E1B82EA}">
      <dgm:prSet/>
      <dgm:spPr/>
      <dgm:t>
        <a:bodyPr/>
        <a:lstStyle/>
        <a:p>
          <a:endParaRPr lang="en-GB"/>
        </a:p>
      </dgm:t>
    </dgm:pt>
    <dgm:pt modelId="{0A0B9112-2988-4262-9BC6-E2AAD39F0F4D}">
      <dgm:prSet custT="1"/>
      <dgm:spPr>
        <a:ln>
          <a:solidFill>
            <a:schemeClr val="accent3"/>
          </a:solidFill>
        </a:ln>
      </dgm:spPr>
      <dgm:t>
        <a:bodyPr/>
        <a:lstStyle/>
        <a:p>
          <a:r>
            <a:rPr lang="en-GB" sz="1300" dirty="0" smtClean="0">
              <a:latin typeface="Arial" panose="020B0604020202020204" pitchFamily="34" charset="0"/>
              <a:cs typeface="Arial" panose="020B0604020202020204" pitchFamily="34" charset="0"/>
            </a:rPr>
            <a:t>PIC/MAT negotiated between </a:t>
          </a:r>
          <a:r>
            <a:rPr lang="en-GB" sz="1300" dirty="0" smtClean="0">
              <a:latin typeface="Arial" panose="020B0604020202020204" pitchFamily="34" charset="0"/>
              <a:cs typeface="Arial" panose="020B0604020202020204" pitchFamily="34" charset="0"/>
            </a:rPr>
            <a:t>user </a:t>
          </a:r>
          <a:r>
            <a:rPr lang="en-GB" sz="1300" dirty="0" smtClean="0">
              <a:latin typeface="Arial" panose="020B0604020202020204" pitchFamily="34" charset="0"/>
              <a:cs typeface="Arial" panose="020B0604020202020204" pitchFamily="34" charset="0"/>
            </a:rPr>
            <a:t>and Competent National Authority within the provider </a:t>
          </a:r>
          <a:r>
            <a:rPr lang="en-GB" sz="1300" dirty="0" smtClean="0">
              <a:latin typeface="Arial" panose="020B0604020202020204" pitchFamily="34" charset="0"/>
              <a:cs typeface="Arial" panose="020B0604020202020204" pitchFamily="34" charset="0"/>
            </a:rPr>
            <a:t>country – using the ABS-CH as an internet-based platform</a:t>
          </a:r>
          <a:endParaRPr lang="en-GB" sz="1300" dirty="0">
            <a:latin typeface="Arial" panose="020B0604020202020204" pitchFamily="34" charset="0"/>
            <a:cs typeface="Arial" panose="020B0604020202020204" pitchFamily="34" charset="0"/>
          </a:endParaRPr>
        </a:p>
      </dgm:t>
    </dgm:pt>
    <dgm:pt modelId="{CB185BC0-5E5A-4235-AE41-937FFE274E19}" type="parTrans" cxnId="{57B5ED7E-8C18-4F8E-9A72-1405261FD01E}">
      <dgm:prSet/>
      <dgm:spPr/>
      <dgm:t>
        <a:bodyPr/>
        <a:lstStyle/>
        <a:p>
          <a:endParaRPr lang="en-GB"/>
        </a:p>
      </dgm:t>
    </dgm:pt>
    <dgm:pt modelId="{2C50B6A5-2EC6-4F87-AA56-F3918D4F7535}" type="sibTrans" cxnId="{57B5ED7E-8C18-4F8E-9A72-1405261FD01E}">
      <dgm:prSet/>
      <dgm:spPr/>
      <dgm:t>
        <a:bodyPr/>
        <a:lstStyle/>
        <a:p>
          <a:endParaRPr lang="en-GB"/>
        </a:p>
      </dgm:t>
    </dgm:pt>
    <dgm:pt modelId="{F5C815EA-787B-43A0-88E3-5FC8402A33BD}">
      <dgm:prSet custT="1"/>
      <dgm:spPr/>
      <dgm:t>
        <a:bodyPr/>
        <a:lstStyle/>
        <a:p>
          <a:r>
            <a:rPr lang="en-GB" sz="1300" dirty="0" smtClean="0">
              <a:latin typeface="Arial" panose="020B0604020202020204" pitchFamily="34" charset="0"/>
              <a:cs typeface="Arial" panose="020B0604020202020204" pitchFamily="34" charset="0"/>
            </a:rPr>
            <a:t>Competent National Authority issues a national permit to ABS-CH</a:t>
          </a:r>
          <a:endParaRPr lang="en-GB" sz="1300" dirty="0">
            <a:latin typeface="Arial" panose="020B0604020202020204" pitchFamily="34" charset="0"/>
            <a:cs typeface="Arial" panose="020B0604020202020204" pitchFamily="34" charset="0"/>
          </a:endParaRPr>
        </a:p>
      </dgm:t>
    </dgm:pt>
    <dgm:pt modelId="{59707B1E-7E4F-4A9B-8072-2BFEFFCA6573}" type="parTrans" cxnId="{59C95F05-B618-432A-85C1-8AD2414735F1}">
      <dgm:prSet/>
      <dgm:spPr/>
      <dgm:t>
        <a:bodyPr/>
        <a:lstStyle/>
        <a:p>
          <a:endParaRPr lang="en-GB"/>
        </a:p>
      </dgm:t>
    </dgm:pt>
    <dgm:pt modelId="{8BFA125D-8620-4E56-8B06-A27F13F07B21}" type="sibTrans" cxnId="{59C95F05-B618-432A-85C1-8AD2414735F1}">
      <dgm:prSet/>
      <dgm:spPr/>
      <dgm:t>
        <a:bodyPr/>
        <a:lstStyle/>
        <a:p>
          <a:endParaRPr lang="en-GB"/>
        </a:p>
      </dgm:t>
    </dgm:pt>
    <dgm:pt modelId="{BABCED9F-3249-468C-92EB-126F4E681355}">
      <dgm:prSet custT="1"/>
      <dgm:spPr>
        <a:ln>
          <a:solidFill>
            <a:srgbClr val="002060"/>
          </a:solidFill>
        </a:ln>
      </dgm:spPr>
      <dgm:t>
        <a:bodyPr/>
        <a:lstStyle/>
        <a:p>
          <a:r>
            <a:rPr lang="en-GB" sz="1300" dirty="0" smtClean="0">
              <a:latin typeface="Arial" panose="020B0604020202020204" pitchFamily="34" charset="0"/>
              <a:cs typeface="Arial" panose="020B0604020202020204" pitchFamily="34" charset="0"/>
            </a:rPr>
            <a:t>ABS-CH issue IRCC to the </a:t>
          </a:r>
          <a:r>
            <a:rPr lang="en-GB" sz="1300" dirty="0" smtClean="0">
              <a:latin typeface="Arial" panose="020B0604020202020204" pitchFamily="34" charset="0"/>
              <a:cs typeface="Arial" panose="020B0604020202020204" pitchFamily="34" charset="0"/>
            </a:rPr>
            <a:t>user </a:t>
          </a:r>
          <a:r>
            <a:rPr lang="en-GB" sz="1300" dirty="0" smtClean="0">
              <a:latin typeface="Arial" panose="020B0604020202020204" pitchFamily="34" charset="0"/>
              <a:cs typeface="Arial" panose="020B0604020202020204" pitchFamily="34" charset="0"/>
            </a:rPr>
            <a:t>as evidence of compliance with the Protocol</a:t>
          </a:r>
          <a:endParaRPr lang="en-GB" sz="1300" dirty="0">
            <a:latin typeface="Arial" panose="020B0604020202020204" pitchFamily="34" charset="0"/>
            <a:cs typeface="Arial" panose="020B0604020202020204" pitchFamily="34" charset="0"/>
          </a:endParaRPr>
        </a:p>
      </dgm:t>
    </dgm:pt>
    <dgm:pt modelId="{07F5E97F-32A5-4AB4-B795-608F2CFC5053}" type="parTrans" cxnId="{21E72C74-A99E-4066-A09E-6486AB9ADEF5}">
      <dgm:prSet/>
      <dgm:spPr/>
      <dgm:t>
        <a:bodyPr/>
        <a:lstStyle/>
        <a:p>
          <a:endParaRPr lang="en-GB"/>
        </a:p>
      </dgm:t>
    </dgm:pt>
    <dgm:pt modelId="{49B3AFB3-07BC-427F-BEDD-4EDB4CD54ECA}" type="sibTrans" cxnId="{21E72C74-A99E-4066-A09E-6486AB9ADEF5}">
      <dgm:prSet/>
      <dgm:spPr/>
      <dgm:t>
        <a:bodyPr/>
        <a:lstStyle/>
        <a:p>
          <a:endParaRPr lang="en-GB"/>
        </a:p>
      </dgm:t>
    </dgm:pt>
    <dgm:pt modelId="{77A67223-0B28-4746-8E22-EFC63B3142F4}" type="pres">
      <dgm:prSet presAssocID="{5E630ADA-8F82-471B-A751-C7E76440486D}" presName="linearFlow" presStyleCnt="0">
        <dgm:presLayoutVars>
          <dgm:dir/>
          <dgm:animLvl val="lvl"/>
          <dgm:resizeHandles val="exact"/>
        </dgm:presLayoutVars>
      </dgm:prSet>
      <dgm:spPr/>
      <dgm:t>
        <a:bodyPr/>
        <a:lstStyle/>
        <a:p>
          <a:endParaRPr lang="en-GB"/>
        </a:p>
      </dgm:t>
    </dgm:pt>
    <dgm:pt modelId="{F05C72F9-F112-4348-BE2C-3F0200B40052}" type="pres">
      <dgm:prSet presAssocID="{3AD77ECE-9BC0-47FB-8663-1449674D9593}" presName="composite" presStyleCnt="0"/>
      <dgm:spPr/>
    </dgm:pt>
    <dgm:pt modelId="{C4A810C8-0D1E-4074-B973-FE26DCA94A94}" type="pres">
      <dgm:prSet presAssocID="{3AD77ECE-9BC0-47FB-8663-1449674D9593}" presName="parentText" presStyleLbl="alignNode1" presStyleIdx="0" presStyleCnt="3">
        <dgm:presLayoutVars>
          <dgm:chMax val="1"/>
          <dgm:bulletEnabled val="1"/>
        </dgm:presLayoutVars>
      </dgm:prSet>
      <dgm:spPr/>
      <dgm:t>
        <a:bodyPr/>
        <a:lstStyle/>
        <a:p>
          <a:endParaRPr lang="en-GB"/>
        </a:p>
      </dgm:t>
    </dgm:pt>
    <dgm:pt modelId="{3ACF9AC9-8525-49F8-813D-4D1EE2122FE8}" type="pres">
      <dgm:prSet presAssocID="{3AD77ECE-9BC0-47FB-8663-1449674D9593}" presName="descendantText" presStyleLbl="alignAcc1" presStyleIdx="0" presStyleCnt="3">
        <dgm:presLayoutVars>
          <dgm:bulletEnabled val="1"/>
        </dgm:presLayoutVars>
      </dgm:prSet>
      <dgm:spPr/>
      <dgm:t>
        <a:bodyPr/>
        <a:lstStyle/>
        <a:p>
          <a:endParaRPr lang="en-GB"/>
        </a:p>
      </dgm:t>
    </dgm:pt>
    <dgm:pt modelId="{9E04F685-8161-4BA2-8A60-0548664E564A}" type="pres">
      <dgm:prSet presAssocID="{E8DC0452-38FB-49CE-B9EE-4D158379C9FF}" presName="sp" presStyleCnt="0"/>
      <dgm:spPr/>
    </dgm:pt>
    <dgm:pt modelId="{C4267A75-A7C7-4684-BABC-5EB3F08E08CE}" type="pres">
      <dgm:prSet presAssocID="{90A8D245-EA7F-436B-AC07-EACC24A0EA76}" presName="composite" presStyleCnt="0"/>
      <dgm:spPr/>
    </dgm:pt>
    <dgm:pt modelId="{23BB30D1-1ADE-49DC-B0F3-B09C0213F85B}" type="pres">
      <dgm:prSet presAssocID="{90A8D245-EA7F-436B-AC07-EACC24A0EA76}" presName="parentText" presStyleLbl="alignNode1" presStyleIdx="1" presStyleCnt="3">
        <dgm:presLayoutVars>
          <dgm:chMax val="1"/>
          <dgm:bulletEnabled val="1"/>
        </dgm:presLayoutVars>
      </dgm:prSet>
      <dgm:spPr/>
      <dgm:t>
        <a:bodyPr/>
        <a:lstStyle/>
        <a:p>
          <a:endParaRPr lang="en-GB"/>
        </a:p>
      </dgm:t>
    </dgm:pt>
    <dgm:pt modelId="{FB4203A3-27D9-491A-98A8-550B0BE8FEEA}" type="pres">
      <dgm:prSet presAssocID="{90A8D245-EA7F-436B-AC07-EACC24A0EA76}" presName="descendantText" presStyleLbl="alignAcc1" presStyleIdx="1" presStyleCnt="3">
        <dgm:presLayoutVars>
          <dgm:bulletEnabled val="1"/>
        </dgm:presLayoutVars>
      </dgm:prSet>
      <dgm:spPr/>
      <dgm:t>
        <a:bodyPr/>
        <a:lstStyle/>
        <a:p>
          <a:endParaRPr lang="en-GB"/>
        </a:p>
      </dgm:t>
    </dgm:pt>
    <dgm:pt modelId="{6B61BF67-8140-495E-887B-F178AFE826D6}" type="pres">
      <dgm:prSet presAssocID="{4BB94245-31F3-45D1-87E8-91119B433749}" presName="sp" presStyleCnt="0"/>
      <dgm:spPr/>
    </dgm:pt>
    <dgm:pt modelId="{791ABE7A-A62C-4230-9446-907DF2D2BA4B}" type="pres">
      <dgm:prSet presAssocID="{F4B66D74-2225-4837-82C3-F13558995B3E}" presName="composite" presStyleCnt="0"/>
      <dgm:spPr/>
    </dgm:pt>
    <dgm:pt modelId="{1D64B6F7-265D-4095-992B-A3E6F794C6CA}" type="pres">
      <dgm:prSet presAssocID="{F4B66D74-2225-4837-82C3-F13558995B3E}" presName="parentText" presStyleLbl="alignNode1" presStyleIdx="2" presStyleCnt="3">
        <dgm:presLayoutVars>
          <dgm:chMax val="1"/>
          <dgm:bulletEnabled val="1"/>
        </dgm:presLayoutVars>
      </dgm:prSet>
      <dgm:spPr/>
      <dgm:t>
        <a:bodyPr/>
        <a:lstStyle/>
        <a:p>
          <a:endParaRPr lang="en-GB"/>
        </a:p>
      </dgm:t>
    </dgm:pt>
    <dgm:pt modelId="{AF6CB4D7-2254-4CD8-BB30-87E6D3AC85B2}" type="pres">
      <dgm:prSet presAssocID="{F4B66D74-2225-4837-82C3-F13558995B3E}" presName="descendantText" presStyleLbl="alignAcc1" presStyleIdx="2" presStyleCnt="3">
        <dgm:presLayoutVars>
          <dgm:bulletEnabled val="1"/>
        </dgm:presLayoutVars>
      </dgm:prSet>
      <dgm:spPr/>
      <dgm:t>
        <a:bodyPr/>
        <a:lstStyle/>
        <a:p>
          <a:endParaRPr lang="en-GB"/>
        </a:p>
      </dgm:t>
    </dgm:pt>
  </dgm:ptLst>
  <dgm:cxnLst>
    <dgm:cxn modelId="{21E72C74-A99E-4066-A09E-6486AB9ADEF5}" srcId="{F4B66D74-2225-4837-82C3-F13558995B3E}" destId="{BABCED9F-3249-468C-92EB-126F4E681355}" srcOrd="0" destOrd="0" parTransId="{07F5E97F-32A5-4AB4-B795-608F2CFC5053}" sibTransId="{49B3AFB3-07BC-427F-BEDD-4EDB4CD54ECA}"/>
    <dgm:cxn modelId="{C8AE1809-26DA-4F81-9783-9BA84A845A85}" type="presOf" srcId="{3AD77ECE-9BC0-47FB-8663-1449674D9593}" destId="{C4A810C8-0D1E-4074-B973-FE26DCA94A94}" srcOrd="0" destOrd="0" presId="urn:microsoft.com/office/officeart/2005/8/layout/chevron2"/>
    <dgm:cxn modelId="{151AAFF6-3BDE-4561-AF11-CAA6FA0D205E}" type="presOf" srcId="{F4B66D74-2225-4837-82C3-F13558995B3E}" destId="{1D64B6F7-265D-4095-992B-A3E6F794C6CA}" srcOrd="0" destOrd="0" presId="urn:microsoft.com/office/officeart/2005/8/layout/chevron2"/>
    <dgm:cxn modelId="{895FB70F-DE0E-45EA-B2DB-3EEBEC4B218D}" srcId="{5E630ADA-8F82-471B-A751-C7E76440486D}" destId="{90A8D245-EA7F-436B-AC07-EACC24A0EA76}" srcOrd="1" destOrd="0" parTransId="{475A08B9-E84E-463B-B6F0-E4F52709BBD6}" sibTransId="{4BB94245-31F3-45D1-87E8-91119B433749}"/>
    <dgm:cxn modelId="{5BEC7AA9-8D08-463B-B1AC-C5E6C9AB89EB}" type="presOf" srcId="{BABCED9F-3249-468C-92EB-126F4E681355}" destId="{AF6CB4D7-2254-4CD8-BB30-87E6D3AC85B2}" srcOrd="0" destOrd="0" presId="urn:microsoft.com/office/officeart/2005/8/layout/chevron2"/>
    <dgm:cxn modelId="{A1300023-C1EC-4F27-8DE9-9FDB1B0FFE6B}" type="presOf" srcId="{5E630ADA-8F82-471B-A751-C7E76440486D}" destId="{77A67223-0B28-4746-8E22-EFC63B3142F4}" srcOrd="0" destOrd="0" presId="urn:microsoft.com/office/officeart/2005/8/layout/chevron2"/>
    <dgm:cxn modelId="{C33AFF09-9C5E-48AA-8748-D8730476DD54}" type="presOf" srcId="{0A0B9112-2988-4262-9BC6-E2AAD39F0F4D}" destId="{3ACF9AC9-8525-49F8-813D-4D1EE2122FE8}" srcOrd="0" destOrd="0" presId="urn:microsoft.com/office/officeart/2005/8/layout/chevron2"/>
    <dgm:cxn modelId="{0E06E029-B598-4817-A282-654222AFA40D}" srcId="{5E630ADA-8F82-471B-A751-C7E76440486D}" destId="{3AD77ECE-9BC0-47FB-8663-1449674D9593}" srcOrd="0" destOrd="0" parTransId="{B6533A4B-CA8B-4A6D-9D03-FE9AC9BAFB68}" sibTransId="{E8DC0452-38FB-49CE-B9EE-4D158379C9FF}"/>
    <dgm:cxn modelId="{57B5ED7E-8C18-4F8E-9A72-1405261FD01E}" srcId="{3AD77ECE-9BC0-47FB-8663-1449674D9593}" destId="{0A0B9112-2988-4262-9BC6-E2AAD39F0F4D}" srcOrd="0" destOrd="0" parTransId="{CB185BC0-5E5A-4235-AE41-937FFE274E19}" sibTransId="{2C50B6A5-2EC6-4F87-AA56-F3918D4F7535}"/>
    <dgm:cxn modelId="{52B7EB76-2611-4E68-BA10-CACB688B3A9F}" type="presOf" srcId="{F5C815EA-787B-43A0-88E3-5FC8402A33BD}" destId="{FB4203A3-27D9-491A-98A8-550B0BE8FEEA}" srcOrd="0" destOrd="0" presId="urn:microsoft.com/office/officeart/2005/8/layout/chevron2"/>
    <dgm:cxn modelId="{C9A7CEB8-7268-40FC-9146-91BE74821270}" type="presOf" srcId="{90A8D245-EA7F-436B-AC07-EACC24A0EA76}" destId="{23BB30D1-1ADE-49DC-B0F3-B09C0213F85B}" srcOrd="0" destOrd="0" presId="urn:microsoft.com/office/officeart/2005/8/layout/chevron2"/>
    <dgm:cxn modelId="{59C95F05-B618-432A-85C1-8AD2414735F1}" srcId="{90A8D245-EA7F-436B-AC07-EACC24A0EA76}" destId="{F5C815EA-787B-43A0-88E3-5FC8402A33BD}" srcOrd="0" destOrd="0" parTransId="{59707B1E-7E4F-4A9B-8072-2BFEFFCA6573}" sibTransId="{8BFA125D-8620-4E56-8B06-A27F13F07B21}"/>
    <dgm:cxn modelId="{200ADEB5-CA4A-45C0-B477-2E5F9E1B82EA}" srcId="{5E630ADA-8F82-471B-A751-C7E76440486D}" destId="{F4B66D74-2225-4837-82C3-F13558995B3E}" srcOrd="2" destOrd="0" parTransId="{7A5ED8A9-98F1-4740-B638-891FF7253C87}" sibTransId="{3CE70821-B9E8-4863-8BED-0A3C6A61E9CA}"/>
    <dgm:cxn modelId="{BF5715AC-8090-4C5E-A106-CC4DE48603A8}" type="presParOf" srcId="{77A67223-0B28-4746-8E22-EFC63B3142F4}" destId="{F05C72F9-F112-4348-BE2C-3F0200B40052}" srcOrd="0" destOrd="0" presId="urn:microsoft.com/office/officeart/2005/8/layout/chevron2"/>
    <dgm:cxn modelId="{2F05CB5C-2BF8-43E2-B08B-DFA6D219B88E}" type="presParOf" srcId="{F05C72F9-F112-4348-BE2C-3F0200B40052}" destId="{C4A810C8-0D1E-4074-B973-FE26DCA94A94}" srcOrd="0" destOrd="0" presId="urn:microsoft.com/office/officeart/2005/8/layout/chevron2"/>
    <dgm:cxn modelId="{21478E36-CEE4-47DC-9702-ABFCF0CBA4F4}" type="presParOf" srcId="{F05C72F9-F112-4348-BE2C-3F0200B40052}" destId="{3ACF9AC9-8525-49F8-813D-4D1EE2122FE8}" srcOrd="1" destOrd="0" presId="urn:microsoft.com/office/officeart/2005/8/layout/chevron2"/>
    <dgm:cxn modelId="{97A5403E-0797-43F6-86FC-FC251B76240C}" type="presParOf" srcId="{77A67223-0B28-4746-8E22-EFC63B3142F4}" destId="{9E04F685-8161-4BA2-8A60-0548664E564A}" srcOrd="1" destOrd="0" presId="urn:microsoft.com/office/officeart/2005/8/layout/chevron2"/>
    <dgm:cxn modelId="{86ED4561-3EB7-44BD-B278-4DAF509B62DB}" type="presParOf" srcId="{77A67223-0B28-4746-8E22-EFC63B3142F4}" destId="{C4267A75-A7C7-4684-BABC-5EB3F08E08CE}" srcOrd="2" destOrd="0" presId="urn:microsoft.com/office/officeart/2005/8/layout/chevron2"/>
    <dgm:cxn modelId="{8097B17F-F529-474E-BF46-EE4077222E9E}" type="presParOf" srcId="{C4267A75-A7C7-4684-BABC-5EB3F08E08CE}" destId="{23BB30D1-1ADE-49DC-B0F3-B09C0213F85B}" srcOrd="0" destOrd="0" presId="urn:microsoft.com/office/officeart/2005/8/layout/chevron2"/>
    <dgm:cxn modelId="{B061554B-3069-4F42-8FE9-4590F7D32BED}" type="presParOf" srcId="{C4267A75-A7C7-4684-BABC-5EB3F08E08CE}" destId="{FB4203A3-27D9-491A-98A8-550B0BE8FEEA}" srcOrd="1" destOrd="0" presId="urn:microsoft.com/office/officeart/2005/8/layout/chevron2"/>
    <dgm:cxn modelId="{B5F577A2-C1DF-449F-B341-E563D8A9D651}" type="presParOf" srcId="{77A67223-0B28-4746-8E22-EFC63B3142F4}" destId="{6B61BF67-8140-495E-887B-F178AFE826D6}" srcOrd="3" destOrd="0" presId="urn:microsoft.com/office/officeart/2005/8/layout/chevron2"/>
    <dgm:cxn modelId="{E2B98949-4D29-434D-8684-4D4C5C8C66A2}" type="presParOf" srcId="{77A67223-0B28-4746-8E22-EFC63B3142F4}" destId="{791ABE7A-A62C-4230-9446-907DF2D2BA4B}" srcOrd="4" destOrd="0" presId="urn:microsoft.com/office/officeart/2005/8/layout/chevron2"/>
    <dgm:cxn modelId="{2C45522D-126C-4AAE-B711-8248ECC2F6E7}" type="presParOf" srcId="{791ABE7A-A62C-4230-9446-907DF2D2BA4B}" destId="{1D64B6F7-265D-4095-992B-A3E6F794C6CA}" srcOrd="0" destOrd="0" presId="urn:microsoft.com/office/officeart/2005/8/layout/chevron2"/>
    <dgm:cxn modelId="{999AF6CB-4B97-451F-B3BB-75F451F8BDDE}" type="presParOf" srcId="{791ABE7A-A62C-4230-9446-907DF2D2BA4B}" destId="{AF6CB4D7-2254-4CD8-BB30-87E6D3AC85B2}" srcOrd="1" destOrd="0" presId="urn:microsoft.com/office/officeart/2005/8/layout/chevro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C3986E1-E888-421A-B17F-B1A7AA7B6952}"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en-GB"/>
        </a:p>
      </dgm:t>
    </dgm:pt>
    <dgm:pt modelId="{8783538C-DEC5-41C1-A78C-C9763896C0F5}">
      <dgm:prSet phldrT="[Text]"/>
      <dgm:spPr/>
      <dgm:t>
        <a:bodyPr/>
        <a:lstStyle/>
        <a:p>
          <a:pPr algn="ctr"/>
          <a:r>
            <a:rPr lang="en-GB" dirty="0" smtClean="0"/>
            <a:t>Trigger event, e.g. commercialisation of product</a:t>
          </a:r>
          <a:endParaRPr lang="en-GB" dirty="0"/>
        </a:p>
      </dgm:t>
    </dgm:pt>
    <dgm:pt modelId="{326D51C1-E889-44F3-8B85-A98A25035F75}" type="parTrans" cxnId="{D8878ECC-9621-4675-B1A1-0E1DAE84F203}">
      <dgm:prSet/>
      <dgm:spPr/>
      <dgm:t>
        <a:bodyPr/>
        <a:lstStyle/>
        <a:p>
          <a:pPr algn="ctr"/>
          <a:endParaRPr lang="en-GB"/>
        </a:p>
      </dgm:t>
    </dgm:pt>
    <dgm:pt modelId="{C308F4A9-7697-4016-9C62-DD1F7E35AF4C}" type="sibTrans" cxnId="{D8878ECC-9621-4675-B1A1-0E1DAE84F203}">
      <dgm:prSet/>
      <dgm:spPr/>
      <dgm:t>
        <a:bodyPr/>
        <a:lstStyle/>
        <a:p>
          <a:pPr algn="ctr"/>
          <a:endParaRPr lang="en-GB"/>
        </a:p>
      </dgm:t>
    </dgm:pt>
    <dgm:pt modelId="{F278358B-F54F-4F4F-ABB7-50028D147A3C}">
      <dgm:prSet phldrT="[Text]"/>
      <dgm:spPr/>
      <dgm:t>
        <a:bodyPr/>
        <a:lstStyle/>
        <a:p>
          <a:pPr algn="ctr"/>
          <a:r>
            <a:rPr lang="en-GB" dirty="0" smtClean="0"/>
            <a:t>User must present IRCC  to ABS-CH</a:t>
          </a:r>
          <a:endParaRPr lang="en-GB" dirty="0"/>
        </a:p>
      </dgm:t>
    </dgm:pt>
    <dgm:pt modelId="{3C7E6CFE-9DCD-4ED1-9FF5-6F681015911F}" type="parTrans" cxnId="{EB1C1938-8E0E-44EF-A618-2DBE9E6FED86}">
      <dgm:prSet/>
      <dgm:spPr/>
      <dgm:t>
        <a:bodyPr/>
        <a:lstStyle/>
        <a:p>
          <a:pPr algn="ctr"/>
          <a:endParaRPr lang="en-GB"/>
        </a:p>
      </dgm:t>
    </dgm:pt>
    <dgm:pt modelId="{E68DAE27-1E30-4013-B56A-73E8BB5DD068}" type="sibTrans" cxnId="{EB1C1938-8E0E-44EF-A618-2DBE9E6FED86}">
      <dgm:prSet/>
      <dgm:spPr/>
      <dgm:t>
        <a:bodyPr/>
        <a:lstStyle/>
        <a:p>
          <a:pPr algn="ctr"/>
          <a:endParaRPr lang="en-GB"/>
        </a:p>
      </dgm:t>
    </dgm:pt>
    <dgm:pt modelId="{93693BC6-BA29-4BD3-87BE-5697C6D4FC1E}">
      <dgm:prSet phldrT="[Text]"/>
      <dgm:spPr/>
      <dgm:t>
        <a:bodyPr/>
        <a:lstStyle/>
        <a:p>
          <a:pPr algn="ctr"/>
          <a:r>
            <a:rPr lang="en-GB" dirty="0" smtClean="0"/>
            <a:t>ABS-CH forward IRCC and details of trigger event to CNA</a:t>
          </a:r>
          <a:endParaRPr lang="en-GB" dirty="0"/>
        </a:p>
      </dgm:t>
    </dgm:pt>
    <dgm:pt modelId="{BD2ECF25-619A-4137-A35E-951E84059ADE}" type="parTrans" cxnId="{05860D40-D173-4BA2-BA9E-1BAB2505C487}">
      <dgm:prSet/>
      <dgm:spPr/>
      <dgm:t>
        <a:bodyPr/>
        <a:lstStyle/>
        <a:p>
          <a:pPr algn="ctr"/>
          <a:endParaRPr lang="en-GB"/>
        </a:p>
      </dgm:t>
    </dgm:pt>
    <dgm:pt modelId="{1628115A-D1AF-436E-B968-8B92EA7859E9}" type="sibTrans" cxnId="{05860D40-D173-4BA2-BA9E-1BAB2505C487}">
      <dgm:prSet/>
      <dgm:spPr/>
      <dgm:t>
        <a:bodyPr/>
        <a:lstStyle/>
        <a:p>
          <a:pPr algn="ctr"/>
          <a:endParaRPr lang="en-GB"/>
        </a:p>
      </dgm:t>
    </dgm:pt>
    <dgm:pt modelId="{CE1097D0-95DE-46C7-8FCA-3DAA4F4F2FEA}">
      <dgm:prSet phldrT="[Text]"/>
      <dgm:spPr/>
      <dgm:t>
        <a:bodyPr/>
        <a:lstStyle/>
        <a:p>
          <a:pPr algn="ctr"/>
          <a:r>
            <a:rPr lang="en-GB" dirty="0" smtClean="0"/>
            <a:t>CNA can renegotiate MATs with </a:t>
          </a:r>
          <a:r>
            <a:rPr lang="en-GB" dirty="0" smtClean="0"/>
            <a:t>user </a:t>
          </a:r>
          <a:endParaRPr lang="en-GB" dirty="0"/>
        </a:p>
      </dgm:t>
    </dgm:pt>
    <dgm:pt modelId="{AA29C11A-D4DF-41C9-9AEB-DB483123739D}" type="parTrans" cxnId="{08A40A0C-2AAC-47CC-AA40-C41A02072A2A}">
      <dgm:prSet/>
      <dgm:spPr/>
      <dgm:t>
        <a:bodyPr/>
        <a:lstStyle/>
        <a:p>
          <a:pPr algn="ctr"/>
          <a:endParaRPr lang="en-GB"/>
        </a:p>
      </dgm:t>
    </dgm:pt>
    <dgm:pt modelId="{1723D29F-9B4E-48A3-9483-D639EA2FE894}" type="sibTrans" cxnId="{08A40A0C-2AAC-47CC-AA40-C41A02072A2A}">
      <dgm:prSet/>
      <dgm:spPr/>
      <dgm:t>
        <a:bodyPr/>
        <a:lstStyle/>
        <a:p>
          <a:pPr algn="ctr"/>
          <a:endParaRPr lang="en-GB"/>
        </a:p>
      </dgm:t>
    </dgm:pt>
    <dgm:pt modelId="{788B518C-B6B6-4422-906C-32474C85A768}" type="pres">
      <dgm:prSet presAssocID="{5C3986E1-E888-421A-B17F-B1A7AA7B6952}" presName="diagram" presStyleCnt="0">
        <dgm:presLayoutVars>
          <dgm:dir/>
          <dgm:resizeHandles val="exact"/>
        </dgm:presLayoutVars>
      </dgm:prSet>
      <dgm:spPr/>
      <dgm:t>
        <a:bodyPr/>
        <a:lstStyle/>
        <a:p>
          <a:endParaRPr lang="en-GB"/>
        </a:p>
      </dgm:t>
    </dgm:pt>
    <dgm:pt modelId="{63E7F811-47D9-4BEC-9372-9F26D450505F}" type="pres">
      <dgm:prSet presAssocID="{8783538C-DEC5-41C1-A78C-C9763896C0F5}" presName="node" presStyleLbl="node1" presStyleIdx="0" presStyleCnt="4">
        <dgm:presLayoutVars>
          <dgm:bulletEnabled val="1"/>
        </dgm:presLayoutVars>
      </dgm:prSet>
      <dgm:spPr/>
      <dgm:t>
        <a:bodyPr/>
        <a:lstStyle/>
        <a:p>
          <a:endParaRPr lang="en-GB"/>
        </a:p>
      </dgm:t>
    </dgm:pt>
    <dgm:pt modelId="{B3E9E6D4-3555-4BA4-B3D2-7CB3364E1C9B}" type="pres">
      <dgm:prSet presAssocID="{C308F4A9-7697-4016-9C62-DD1F7E35AF4C}" presName="sibTrans" presStyleLbl="sibTrans2D1" presStyleIdx="0" presStyleCnt="3"/>
      <dgm:spPr/>
      <dgm:t>
        <a:bodyPr/>
        <a:lstStyle/>
        <a:p>
          <a:endParaRPr lang="en-GB"/>
        </a:p>
      </dgm:t>
    </dgm:pt>
    <dgm:pt modelId="{699839F8-7036-4BA0-A543-5E5565B40459}" type="pres">
      <dgm:prSet presAssocID="{C308F4A9-7697-4016-9C62-DD1F7E35AF4C}" presName="connectorText" presStyleLbl="sibTrans2D1" presStyleIdx="0" presStyleCnt="3"/>
      <dgm:spPr/>
      <dgm:t>
        <a:bodyPr/>
        <a:lstStyle/>
        <a:p>
          <a:endParaRPr lang="en-GB"/>
        </a:p>
      </dgm:t>
    </dgm:pt>
    <dgm:pt modelId="{FAC8F579-8BFA-4856-A300-480AE9CCDBE2}" type="pres">
      <dgm:prSet presAssocID="{F278358B-F54F-4F4F-ABB7-50028D147A3C}" presName="node" presStyleLbl="node1" presStyleIdx="1" presStyleCnt="4">
        <dgm:presLayoutVars>
          <dgm:bulletEnabled val="1"/>
        </dgm:presLayoutVars>
      </dgm:prSet>
      <dgm:spPr/>
      <dgm:t>
        <a:bodyPr/>
        <a:lstStyle/>
        <a:p>
          <a:endParaRPr lang="en-GB"/>
        </a:p>
      </dgm:t>
    </dgm:pt>
    <dgm:pt modelId="{E7867DF4-2AFD-4E4D-BB7A-FF7CBAACD746}" type="pres">
      <dgm:prSet presAssocID="{E68DAE27-1E30-4013-B56A-73E8BB5DD068}" presName="sibTrans" presStyleLbl="sibTrans2D1" presStyleIdx="1" presStyleCnt="3"/>
      <dgm:spPr/>
      <dgm:t>
        <a:bodyPr/>
        <a:lstStyle/>
        <a:p>
          <a:endParaRPr lang="en-GB"/>
        </a:p>
      </dgm:t>
    </dgm:pt>
    <dgm:pt modelId="{012F0A9D-0BDD-4621-AD88-2EB027EA191E}" type="pres">
      <dgm:prSet presAssocID="{E68DAE27-1E30-4013-B56A-73E8BB5DD068}" presName="connectorText" presStyleLbl="sibTrans2D1" presStyleIdx="1" presStyleCnt="3"/>
      <dgm:spPr/>
      <dgm:t>
        <a:bodyPr/>
        <a:lstStyle/>
        <a:p>
          <a:endParaRPr lang="en-GB"/>
        </a:p>
      </dgm:t>
    </dgm:pt>
    <dgm:pt modelId="{0B22C0AD-82C9-4E46-A7A6-9B7D70175894}" type="pres">
      <dgm:prSet presAssocID="{93693BC6-BA29-4BD3-87BE-5697C6D4FC1E}" presName="node" presStyleLbl="node1" presStyleIdx="2" presStyleCnt="4">
        <dgm:presLayoutVars>
          <dgm:bulletEnabled val="1"/>
        </dgm:presLayoutVars>
      </dgm:prSet>
      <dgm:spPr/>
      <dgm:t>
        <a:bodyPr/>
        <a:lstStyle/>
        <a:p>
          <a:endParaRPr lang="en-GB"/>
        </a:p>
      </dgm:t>
    </dgm:pt>
    <dgm:pt modelId="{8A6F801A-9C90-4DBB-8759-6EB2514F6FD4}" type="pres">
      <dgm:prSet presAssocID="{1628115A-D1AF-436E-B968-8B92EA7859E9}" presName="sibTrans" presStyleLbl="sibTrans2D1" presStyleIdx="2" presStyleCnt="3"/>
      <dgm:spPr/>
      <dgm:t>
        <a:bodyPr/>
        <a:lstStyle/>
        <a:p>
          <a:endParaRPr lang="en-GB"/>
        </a:p>
      </dgm:t>
    </dgm:pt>
    <dgm:pt modelId="{1A048C4D-1F47-4703-AF17-48EEA1F606AC}" type="pres">
      <dgm:prSet presAssocID="{1628115A-D1AF-436E-B968-8B92EA7859E9}" presName="connectorText" presStyleLbl="sibTrans2D1" presStyleIdx="2" presStyleCnt="3"/>
      <dgm:spPr/>
      <dgm:t>
        <a:bodyPr/>
        <a:lstStyle/>
        <a:p>
          <a:endParaRPr lang="en-GB"/>
        </a:p>
      </dgm:t>
    </dgm:pt>
    <dgm:pt modelId="{6518A847-16C6-43D3-A713-B137CCF36CC0}" type="pres">
      <dgm:prSet presAssocID="{CE1097D0-95DE-46C7-8FCA-3DAA4F4F2FEA}" presName="node" presStyleLbl="node1" presStyleIdx="3" presStyleCnt="4">
        <dgm:presLayoutVars>
          <dgm:bulletEnabled val="1"/>
        </dgm:presLayoutVars>
      </dgm:prSet>
      <dgm:spPr/>
      <dgm:t>
        <a:bodyPr/>
        <a:lstStyle/>
        <a:p>
          <a:endParaRPr lang="en-GB"/>
        </a:p>
      </dgm:t>
    </dgm:pt>
  </dgm:ptLst>
  <dgm:cxnLst>
    <dgm:cxn modelId="{717C212C-40AC-4393-B6F4-57D059CA03E8}" type="presOf" srcId="{CE1097D0-95DE-46C7-8FCA-3DAA4F4F2FEA}" destId="{6518A847-16C6-43D3-A713-B137CCF36CC0}" srcOrd="0" destOrd="0" presId="urn:microsoft.com/office/officeart/2005/8/layout/process5"/>
    <dgm:cxn modelId="{EB1C1938-8E0E-44EF-A618-2DBE9E6FED86}" srcId="{5C3986E1-E888-421A-B17F-B1A7AA7B6952}" destId="{F278358B-F54F-4F4F-ABB7-50028D147A3C}" srcOrd="1" destOrd="0" parTransId="{3C7E6CFE-9DCD-4ED1-9FF5-6F681015911F}" sibTransId="{E68DAE27-1E30-4013-B56A-73E8BB5DD068}"/>
    <dgm:cxn modelId="{65A1B0AF-830B-4C00-93DD-29D8968A9310}" type="presOf" srcId="{8783538C-DEC5-41C1-A78C-C9763896C0F5}" destId="{63E7F811-47D9-4BEC-9372-9F26D450505F}" srcOrd="0" destOrd="0" presId="urn:microsoft.com/office/officeart/2005/8/layout/process5"/>
    <dgm:cxn modelId="{D8DF2082-F30D-4BD9-89FE-17C8AA824C4E}" type="presOf" srcId="{E68DAE27-1E30-4013-B56A-73E8BB5DD068}" destId="{012F0A9D-0BDD-4621-AD88-2EB027EA191E}" srcOrd="1" destOrd="0" presId="urn:microsoft.com/office/officeart/2005/8/layout/process5"/>
    <dgm:cxn modelId="{7791A08A-BFC7-4587-A332-A6AC9EE75B29}" type="presOf" srcId="{5C3986E1-E888-421A-B17F-B1A7AA7B6952}" destId="{788B518C-B6B6-4422-906C-32474C85A768}" srcOrd="0" destOrd="0" presId="urn:microsoft.com/office/officeart/2005/8/layout/process5"/>
    <dgm:cxn modelId="{52B4A437-6E6E-4B5C-A4EF-DD8701158E61}" type="presOf" srcId="{E68DAE27-1E30-4013-B56A-73E8BB5DD068}" destId="{E7867DF4-2AFD-4E4D-BB7A-FF7CBAACD746}" srcOrd="0" destOrd="0" presId="urn:microsoft.com/office/officeart/2005/8/layout/process5"/>
    <dgm:cxn modelId="{D2173AFA-3D9D-4C5B-82D7-80495ACE3D4E}" type="presOf" srcId="{C308F4A9-7697-4016-9C62-DD1F7E35AF4C}" destId="{699839F8-7036-4BA0-A543-5E5565B40459}" srcOrd="1" destOrd="0" presId="urn:microsoft.com/office/officeart/2005/8/layout/process5"/>
    <dgm:cxn modelId="{05860D40-D173-4BA2-BA9E-1BAB2505C487}" srcId="{5C3986E1-E888-421A-B17F-B1A7AA7B6952}" destId="{93693BC6-BA29-4BD3-87BE-5697C6D4FC1E}" srcOrd="2" destOrd="0" parTransId="{BD2ECF25-619A-4137-A35E-951E84059ADE}" sibTransId="{1628115A-D1AF-436E-B968-8B92EA7859E9}"/>
    <dgm:cxn modelId="{A792557E-B296-4F79-9492-56390AEF6A03}" type="presOf" srcId="{1628115A-D1AF-436E-B968-8B92EA7859E9}" destId="{1A048C4D-1F47-4703-AF17-48EEA1F606AC}" srcOrd="1" destOrd="0" presId="urn:microsoft.com/office/officeart/2005/8/layout/process5"/>
    <dgm:cxn modelId="{D8878ECC-9621-4675-B1A1-0E1DAE84F203}" srcId="{5C3986E1-E888-421A-B17F-B1A7AA7B6952}" destId="{8783538C-DEC5-41C1-A78C-C9763896C0F5}" srcOrd="0" destOrd="0" parTransId="{326D51C1-E889-44F3-8B85-A98A25035F75}" sibTransId="{C308F4A9-7697-4016-9C62-DD1F7E35AF4C}"/>
    <dgm:cxn modelId="{08A40A0C-2AAC-47CC-AA40-C41A02072A2A}" srcId="{5C3986E1-E888-421A-B17F-B1A7AA7B6952}" destId="{CE1097D0-95DE-46C7-8FCA-3DAA4F4F2FEA}" srcOrd="3" destOrd="0" parTransId="{AA29C11A-D4DF-41C9-9AEB-DB483123739D}" sibTransId="{1723D29F-9B4E-48A3-9483-D639EA2FE894}"/>
    <dgm:cxn modelId="{F915E096-4CCA-4A5D-BBA5-089BF4E702FD}" type="presOf" srcId="{1628115A-D1AF-436E-B968-8B92EA7859E9}" destId="{8A6F801A-9C90-4DBB-8759-6EB2514F6FD4}" srcOrd="0" destOrd="0" presId="urn:microsoft.com/office/officeart/2005/8/layout/process5"/>
    <dgm:cxn modelId="{0E492408-D460-486A-B384-1E1B426D31A6}" type="presOf" srcId="{F278358B-F54F-4F4F-ABB7-50028D147A3C}" destId="{FAC8F579-8BFA-4856-A300-480AE9CCDBE2}" srcOrd="0" destOrd="0" presId="urn:microsoft.com/office/officeart/2005/8/layout/process5"/>
    <dgm:cxn modelId="{4AE9CB91-EA0E-470C-99A0-B3A01A981846}" type="presOf" srcId="{C308F4A9-7697-4016-9C62-DD1F7E35AF4C}" destId="{B3E9E6D4-3555-4BA4-B3D2-7CB3364E1C9B}" srcOrd="0" destOrd="0" presId="urn:microsoft.com/office/officeart/2005/8/layout/process5"/>
    <dgm:cxn modelId="{30740082-F7EA-4FFC-8BA9-F250E7275E9A}" type="presOf" srcId="{93693BC6-BA29-4BD3-87BE-5697C6D4FC1E}" destId="{0B22C0AD-82C9-4E46-A7A6-9B7D70175894}" srcOrd="0" destOrd="0" presId="urn:microsoft.com/office/officeart/2005/8/layout/process5"/>
    <dgm:cxn modelId="{38F5EB16-0384-4068-90FE-E57E6D0E2129}" type="presParOf" srcId="{788B518C-B6B6-4422-906C-32474C85A768}" destId="{63E7F811-47D9-4BEC-9372-9F26D450505F}" srcOrd="0" destOrd="0" presId="urn:microsoft.com/office/officeart/2005/8/layout/process5"/>
    <dgm:cxn modelId="{5FCE6B13-85D4-4AB4-AB67-3D94E0A2F7E5}" type="presParOf" srcId="{788B518C-B6B6-4422-906C-32474C85A768}" destId="{B3E9E6D4-3555-4BA4-B3D2-7CB3364E1C9B}" srcOrd="1" destOrd="0" presId="urn:microsoft.com/office/officeart/2005/8/layout/process5"/>
    <dgm:cxn modelId="{6AABC0C6-DA53-4838-9D9E-83AE8DE59D7D}" type="presParOf" srcId="{B3E9E6D4-3555-4BA4-B3D2-7CB3364E1C9B}" destId="{699839F8-7036-4BA0-A543-5E5565B40459}" srcOrd="0" destOrd="0" presId="urn:microsoft.com/office/officeart/2005/8/layout/process5"/>
    <dgm:cxn modelId="{6199172E-3B14-4157-BF63-1716E4D8F3AB}" type="presParOf" srcId="{788B518C-B6B6-4422-906C-32474C85A768}" destId="{FAC8F579-8BFA-4856-A300-480AE9CCDBE2}" srcOrd="2" destOrd="0" presId="urn:microsoft.com/office/officeart/2005/8/layout/process5"/>
    <dgm:cxn modelId="{D51066EF-C91E-4BAC-84CD-84A2A107AF4D}" type="presParOf" srcId="{788B518C-B6B6-4422-906C-32474C85A768}" destId="{E7867DF4-2AFD-4E4D-BB7A-FF7CBAACD746}" srcOrd="3" destOrd="0" presId="urn:microsoft.com/office/officeart/2005/8/layout/process5"/>
    <dgm:cxn modelId="{FCB09186-C5E2-40C8-84AD-14959A501923}" type="presParOf" srcId="{E7867DF4-2AFD-4E4D-BB7A-FF7CBAACD746}" destId="{012F0A9D-0BDD-4621-AD88-2EB027EA191E}" srcOrd="0" destOrd="0" presId="urn:microsoft.com/office/officeart/2005/8/layout/process5"/>
    <dgm:cxn modelId="{1A3AC7A5-52C1-45BF-8264-59C52358B71D}" type="presParOf" srcId="{788B518C-B6B6-4422-906C-32474C85A768}" destId="{0B22C0AD-82C9-4E46-A7A6-9B7D70175894}" srcOrd="4" destOrd="0" presId="urn:microsoft.com/office/officeart/2005/8/layout/process5"/>
    <dgm:cxn modelId="{DF8CC130-747D-443E-A308-249A7202A03B}" type="presParOf" srcId="{788B518C-B6B6-4422-906C-32474C85A768}" destId="{8A6F801A-9C90-4DBB-8759-6EB2514F6FD4}" srcOrd="5" destOrd="0" presId="urn:microsoft.com/office/officeart/2005/8/layout/process5"/>
    <dgm:cxn modelId="{B6A56606-81BE-4718-8430-0A6471AF76A1}" type="presParOf" srcId="{8A6F801A-9C90-4DBB-8759-6EB2514F6FD4}" destId="{1A048C4D-1F47-4703-AF17-48EEA1F606AC}" srcOrd="0" destOrd="0" presId="urn:microsoft.com/office/officeart/2005/8/layout/process5"/>
    <dgm:cxn modelId="{D5282268-413D-45D2-8CBE-CB3FA44353F2}" type="presParOf" srcId="{788B518C-B6B6-4422-906C-32474C85A768}" destId="{6518A847-16C6-43D3-A713-B137CCF36CC0}" srcOrd="6"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CD0953-6E1D-42BF-B72F-1AAC800520EF}">
      <dsp:nvSpPr>
        <dsp:cNvPr id="0" name=""/>
        <dsp:cNvSpPr/>
      </dsp:nvSpPr>
      <dsp:spPr>
        <a:xfrm rot="10800000">
          <a:off x="0" y="14124"/>
          <a:ext cx="6984795" cy="612394"/>
        </a:xfrm>
        <a:prstGeom prst="homePlate">
          <a:avLst/>
        </a:prstGeom>
        <a:solidFill>
          <a:schemeClr val="accent1">
            <a:hueOff val="0"/>
            <a:satOff val="0"/>
            <a:lumOff val="0"/>
            <a:alphaOff val="0"/>
          </a:schemeClr>
        </a:solidFill>
        <a:ln w="25400" cap="flat" cmpd="sng" algn="ctr">
          <a:solidFill>
            <a:schemeClr val="accent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000" tIns="60960" rIns="113792" bIns="60960" numCol="1" spcCol="1270" anchor="ctr" anchorCtr="0">
          <a:noAutofit/>
        </a:bodyPr>
        <a:lstStyle/>
        <a:p>
          <a:pPr lvl="0" algn="ctr" defTabSz="711200">
            <a:lnSpc>
              <a:spcPct val="90000"/>
            </a:lnSpc>
            <a:spcBef>
              <a:spcPct val="0"/>
            </a:spcBef>
            <a:spcAft>
              <a:spcPct val="35000"/>
            </a:spcAft>
          </a:pPr>
          <a:r>
            <a:rPr lang="en-GB" sz="1600" b="1" kern="1200" dirty="0" smtClean="0">
              <a:latin typeface="Arial" panose="020B0604020202020204" pitchFamily="34" charset="0"/>
              <a:cs typeface="Arial" panose="020B0604020202020204" pitchFamily="34" charset="0"/>
            </a:rPr>
            <a:t>                An Introduction to the Nagoya Protocol</a:t>
          </a:r>
          <a:endParaRPr lang="en-GB" sz="1600" b="1" kern="1200" dirty="0">
            <a:latin typeface="Arial" panose="020B0604020202020204" pitchFamily="34" charset="0"/>
            <a:cs typeface="Arial" panose="020B0604020202020204" pitchFamily="34" charset="0"/>
          </a:endParaRPr>
        </a:p>
      </dsp:txBody>
      <dsp:txXfrm rot="10800000">
        <a:off x="153098" y="14124"/>
        <a:ext cx="6831697" cy="612394"/>
      </dsp:txXfrm>
    </dsp:sp>
    <dsp:sp modelId="{71D1818C-02B6-4B5D-A026-B6962EF14873}">
      <dsp:nvSpPr>
        <dsp:cNvPr id="0" name=""/>
        <dsp:cNvSpPr/>
      </dsp:nvSpPr>
      <dsp:spPr>
        <a:xfrm>
          <a:off x="1104979" y="2708"/>
          <a:ext cx="612394" cy="612394"/>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A614516-613A-40C0-AA20-6E217AD72B5F}">
      <dsp:nvSpPr>
        <dsp:cNvPr id="0" name=""/>
        <dsp:cNvSpPr/>
      </dsp:nvSpPr>
      <dsp:spPr>
        <a:xfrm rot="10800000">
          <a:off x="144012" y="635658"/>
          <a:ext cx="6984795" cy="612394"/>
        </a:xfrm>
        <a:prstGeom prst="homePlate">
          <a:avLst/>
        </a:prstGeom>
        <a:solidFill>
          <a:schemeClr val="accent1">
            <a:hueOff val="0"/>
            <a:satOff val="0"/>
            <a:lumOff val="0"/>
            <a:alphaOff val="0"/>
          </a:schemeClr>
        </a:solidFill>
        <a:ln w="25400" cap="flat" cmpd="sng" algn="ctr">
          <a:solidFill>
            <a:schemeClr val="accent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000" tIns="60960" rIns="113792" bIns="60960" numCol="1" spcCol="1270" anchor="ctr" anchorCtr="0">
          <a:noAutofit/>
        </a:bodyPr>
        <a:lstStyle/>
        <a:p>
          <a:pPr lvl="0" algn="ctr" defTabSz="711200">
            <a:lnSpc>
              <a:spcPct val="90000"/>
            </a:lnSpc>
            <a:spcBef>
              <a:spcPct val="0"/>
            </a:spcBef>
            <a:spcAft>
              <a:spcPct val="35000"/>
            </a:spcAft>
          </a:pPr>
          <a:r>
            <a:rPr lang="en-GB" sz="1600" b="1" kern="1200" dirty="0" smtClean="0">
              <a:latin typeface="Arial" panose="020B0604020202020204" pitchFamily="34" charset="0"/>
              <a:cs typeface="Arial" panose="020B0604020202020204" pitchFamily="34" charset="0"/>
            </a:rPr>
            <a:t>            Key Points of the Protocol</a:t>
          </a:r>
          <a:endParaRPr lang="en-GB" sz="1600" b="1" kern="1200" dirty="0">
            <a:latin typeface="Arial" panose="020B0604020202020204" pitchFamily="34" charset="0"/>
            <a:cs typeface="Arial" panose="020B0604020202020204" pitchFamily="34" charset="0"/>
          </a:endParaRPr>
        </a:p>
      </dsp:txBody>
      <dsp:txXfrm rot="10800000">
        <a:off x="297110" y="635658"/>
        <a:ext cx="6831697" cy="612394"/>
      </dsp:txXfrm>
    </dsp:sp>
    <dsp:sp modelId="{B16B2E72-E3F1-49B1-98E0-33DDA5547101}">
      <dsp:nvSpPr>
        <dsp:cNvPr id="0" name=""/>
        <dsp:cNvSpPr/>
      </dsp:nvSpPr>
      <dsp:spPr>
        <a:xfrm>
          <a:off x="1104979" y="624242"/>
          <a:ext cx="612394" cy="612394"/>
        </a:xfrm>
        <a:prstGeom prst="ellipse">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l="-32000" r="-32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D7E2E3D-2076-4B35-A8DC-20967EA4FA69}">
      <dsp:nvSpPr>
        <dsp:cNvPr id="0" name=""/>
        <dsp:cNvSpPr/>
      </dsp:nvSpPr>
      <dsp:spPr>
        <a:xfrm rot="10800000">
          <a:off x="323995" y="1257193"/>
          <a:ext cx="6984851" cy="612394"/>
        </a:xfrm>
        <a:prstGeom prst="homePlate">
          <a:avLst/>
        </a:prstGeom>
        <a:solidFill>
          <a:schemeClr val="accent1">
            <a:hueOff val="0"/>
            <a:satOff val="0"/>
            <a:lumOff val="0"/>
            <a:alphaOff val="0"/>
          </a:schemeClr>
        </a:solidFill>
        <a:ln w="25400" cap="flat" cmpd="sng" algn="ctr">
          <a:solidFill>
            <a:schemeClr val="accent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000" tIns="60960" rIns="113792" bIns="60960" numCol="1" spcCol="1270" anchor="ctr" anchorCtr="0">
          <a:noAutofit/>
        </a:bodyPr>
        <a:lstStyle/>
        <a:p>
          <a:pPr lvl="0" algn="ctr" defTabSz="711200">
            <a:lnSpc>
              <a:spcPct val="90000"/>
            </a:lnSpc>
            <a:spcBef>
              <a:spcPct val="0"/>
            </a:spcBef>
            <a:spcAft>
              <a:spcPct val="35000"/>
            </a:spcAft>
          </a:pPr>
          <a:r>
            <a:rPr lang="en-GB" sz="1600" b="1" kern="1200" dirty="0" smtClean="0">
              <a:latin typeface="Arial" panose="020B0604020202020204" pitchFamily="34" charset="0"/>
              <a:cs typeface="Arial" panose="020B0604020202020204" pitchFamily="34" charset="0"/>
            </a:rPr>
            <a:t>      Nagoya in the UK</a:t>
          </a:r>
        </a:p>
      </dsp:txBody>
      <dsp:txXfrm rot="10800000">
        <a:off x="477093" y="1257193"/>
        <a:ext cx="6831753" cy="612394"/>
      </dsp:txXfrm>
    </dsp:sp>
    <dsp:sp modelId="{233D51AF-905E-44FC-BE0F-4534D880C0AC}">
      <dsp:nvSpPr>
        <dsp:cNvPr id="0" name=""/>
        <dsp:cNvSpPr/>
      </dsp:nvSpPr>
      <dsp:spPr>
        <a:xfrm>
          <a:off x="1104979" y="1245777"/>
          <a:ext cx="612394" cy="612394"/>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11000" r="-1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51BDBD8-2CE0-4E93-A46D-9BC790CF6CC6}">
      <dsp:nvSpPr>
        <dsp:cNvPr id="0" name=""/>
        <dsp:cNvSpPr/>
      </dsp:nvSpPr>
      <dsp:spPr>
        <a:xfrm rot="10800000">
          <a:off x="504034" y="1878727"/>
          <a:ext cx="6984795" cy="612394"/>
        </a:xfrm>
        <a:prstGeom prst="homePlate">
          <a:avLst/>
        </a:prstGeom>
        <a:solidFill>
          <a:schemeClr val="accent1">
            <a:hueOff val="0"/>
            <a:satOff val="0"/>
            <a:lumOff val="0"/>
            <a:alphaOff val="0"/>
          </a:schemeClr>
        </a:solidFill>
        <a:ln w="25400" cap="flat" cmpd="sng" algn="ctr">
          <a:solidFill>
            <a:schemeClr val="accent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000" tIns="60960" rIns="113792" bIns="60960" numCol="1" spcCol="1270" anchor="ctr" anchorCtr="0">
          <a:noAutofit/>
        </a:bodyPr>
        <a:lstStyle/>
        <a:p>
          <a:pPr lvl="0" algn="ctr" defTabSz="711200">
            <a:lnSpc>
              <a:spcPct val="90000"/>
            </a:lnSpc>
            <a:spcBef>
              <a:spcPct val="0"/>
            </a:spcBef>
            <a:spcAft>
              <a:spcPct val="35000"/>
            </a:spcAft>
          </a:pPr>
          <a:r>
            <a:rPr lang="en-GB" sz="1600" b="1" kern="1200" dirty="0" smtClean="0">
              <a:latin typeface="Arial" panose="020B0604020202020204" pitchFamily="34" charset="0"/>
              <a:cs typeface="Arial" panose="020B0604020202020204" pitchFamily="34" charset="0"/>
            </a:rPr>
            <a:t>                      Access and Benefits Sharing Clearing House (ABS-CH)</a:t>
          </a:r>
          <a:endParaRPr lang="en-GB" sz="1600" b="1" kern="1200" dirty="0">
            <a:latin typeface="Arial" panose="020B0604020202020204" pitchFamily="34" charset="0"/>
            <a:cs typeface="Arial" panose="020B0604020202020204" pitchFamily="34" charset="0"/>
          </a:endParaRPr>
        </a:p>
      </dsp:txBody>
      <dsp:txXfrm rot="10800000">
        <a:off x="657132" y="1878727"/>
        <a:ext cx="6831697" cy="612394"/>
      </dsp:txXfrm>
    </dsp:sp>
    <dsp:sp modelId="{69D62A50-9A91-403E-BCD7-854D5653C764}">
      <dsp:nvSpPr>
        <dsp:cNvPr id="0" name=""/>
        <dsp:cNvSpPr/>
      </dsp:nvSpPr>
      <dsp:spPr>
        <a:xfrm>
          <a:off x="1104979" y="1867311"/>
          <a:ext cx="612394" cy="612394"/>
        </a:xfrm>
        <a:prstGeom prst="ellipse">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t="-7000" b="-7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B5FFD78-F400-47F9-9173-5DBEBFC46EAB}">
      <dsp:nvSpPr>
        <dsp:cNvPr id="0" name=""/>
        <dsp:cNvSpPr/>
      </dsp:nvSpPr>
      <dsp:spPr>
        <a:xfrm rot="10800000">
          <a:off x="504034" y="2500262"/>
          <a:ext cx="6984795" cy="612394"/>
        </a:xfrm>
        <a:prstGeom prst="homePlate">
          <a:avLst/>
        </a:prstGeom>
        <a:solidFill>
          <a:schemeClr val="accent1">
            <a:hueOff val="0"/>
            <a:satOff val="0"/>
            <a:lumOff val="0"/>
            <a:alphaOff val="0"/>
          </a:schemeClr>
        </a:solidFill>
        <a:ln w="25400" cap="flat" cmpd="sng" algn="ctr">
          <a:solidFill>
            <a:schemeClr val="accent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000" tIns="60960" rIns="113792" bIns="60960" numCol="1" spcCol="1270" anchor="ctr" anchorCtr="0">
          <a:noAutofit/>
        </a:bodyPr>
        <a:lstStyle/>
        <a:p>
          <a:pPr lvl="0" algn="ctr" defTabSz="711200">
            <a:lnSpc>
              <a:spcPct val="90000"/>
            </a:lnSpc>
            <a:spcBef>
              <a:spcPct val="0"/>
            </a:spcBef>
            <a:spcAft>
              <a:spcPct val="35000"/>
            </a:spcAft>
          </a:pPr>
          <a:r>
            <a:rPr lang="en-GB" sz="1600" b="1" kern="1200" dirty="0" smtClean="0">
              <a:latin typeface="Arial" panose="020B0604020202020204" pitchFamily="34" charset="0"/>
              <a:cs typeface="Arial" panose="020B0604020202020204" pitchFamily="34" charset="0"/>
            </a:rPr>
            <a:t>IRCC – Seek, keep and transfer procedure</a:t>
          </a:r>
          <a:endParaRPr lang="en-GB" sz="1600" b="1" kern="1200" dirty="0">
            <a:latin typeface="Arial" panose="020B0604020202020204" pitchFamily="34" charset="0"/>
            <a:cs typeface="Arial" panose="020B0604020202020204" pitchFamily="34" charset="0"/>
          </a:endParaRPr>
        </a:p>
      </dsp:txBody>
      <dsp:txXfrm rot="10800000">
        <a:off x="657132" y="2500262"/>
        <a:ext cx="6831697" cy="612394"/>
      </dsp:txXfrm>
    </dsp:sp>
    <dsp:sp modelId="{614EECDD-C98A-4A30-9DE6-41495E687BE0}">
      <dsp:nvSpPr>
        <dsp:cNvPr id="0" name=""/>
        <dsp:cNvSpPr/>
      </dsp:nvSpPr>
      <dsp:spPr>
        <a:xfrm>
          <a:off x="1104979" y="2488846"/>
          <a:ext cx="612394" cy="612394"/>
        </a:xfrm>
        <a:prstGeom prst="ellipse">
          <a:avLst/>
        </a:prstGeom>
        <a:blipFill>
          <a:blip xmlns:r="http://schemas.openxmlformats.org/officeDocument/2006/relationships" r:embed="rId5">
            <a:extLst>
              <a:ext uri="{28A0092B-C50C-407E-A947-70E740481C1C}">
                <a14:useLocalDpi xmlns:a14="http://schemas.microsoft.com/office/drawing/2010/main" val="0"/>
              </a:ext>
            </a:extLst>
          </a:blip>
          <a:srcRect/>
          <a:stretch>
            <a:fillRect l="-3000" r="-3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62A27A1-FCC3-4D1F-8F18-C68DFB8008FE}">
      <dsp:nvSpPr>
        <dsp:cNvPr id="0" name=""/>
        <dsp:cNvSpPr/>
      </dsp:nvSpPr>
      <dsp:spPr>
        <a:xfrm rot="10800000">
          <a:off x="324023" y="3121796"/>
          <a:ext cx="6984795" cy="612394"/>
        </a:xfrm>
        <a:prstGeom prst="homePlate">
          <a:avLst/>
        </a:prstGeom>
        <a:solidFill>
          <a:schemeClr val="accent1">
            <a:hueOff val="0"/>
            <a:satOff val="0"/>
            <a:lumOff val="0"/>
            <a:alphaOff val="0"/>
          </a:schemeClr>
        </a:solidFill>
        <a:ln w="25400" cap="flat" cmpd="sng" algn="ctr">
          <a:solidFill>
            <a:schemeClr val="accent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000" tIns="60960" rIns="113792" bIns="60960" numCol="1" spcCol="1270" anchor="ctr" anchorCtr="0">
          <a:noAutofit/>
        </a:bodyPr>
        <a:lstStyle/>
        <a:p>
          <a:pPr lvl="0" algn="ctr" defTabSz="711200">
            <a:lnSpc>
              <a:spcPct val="90000"/>
            </a:lnSpc>
            <a:spcBef>
              <a:spcPct val="0"/>
            </a:spcBef>
            <a:spcAft>
              <a:spcPct val="35000"/>
            </a:spcAft>
          </a:pPr>
          <a:r>
            <a:rPr lang="en-GB" sz="1600" b="1" kern="1200" dirty="0" smtClean="0">
              <a:latin typeface="Arial" panose="020B0604020202020204" pitchFamily="34" charset="0"/>
              <a:cs typeface="Arial" panose="020B0604020202020204" pitchFamily="34" charset="0"/>
            </a:rPr>
            <a:t>Due Diligence</a:t>
          </a:r>
          <a:endParaRPr lang="en-GB" sz="1600" b="1" kern="1200" dirty="0">
            <a:latin typeface="Arial" panose="020B0604020202020204" pitchFamily="34" charset="0"/>
            <a:cs typeface="Arial" panose="020B0604020202020204" pitchFamily="34" charset="0"/>
          </a:endParaRPr>
        </a:p>
      </dsp:txBody>
      <dsp:txXfrm rot="10800000">
        <a:off x="477121" y="3121796"/>
        <a:ext cx="6831697" cy="612394"/>
      </dsp:txXfrm>
    </dsp:sp>
    <dsp:sp modelId="{A1C689C7-5853-45D7-8097-77A7EF899269}">
      <dsp:nvSpPr>
        <dsp:cNvPr id="0" name=""/>
        <dsp:cNvSpPr/>
      </dsp:nvSpPr>
      <dsp:spPr>
        <a:xfrm>
          <a:off x="1104979" y="3110380"/>
          <a:ext cx="612394" cy="612394"/>
        </a:xfrm>
        <a:prstGeom prst="ellipse">
          <a:avLst/>
        </a:prstGeom>
        <a:blipFill>
          <a:blip xmlns:r="http://schemas.openxmlformats.org/officeDocument/2006/relationships" r:embed="rId6">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576A041-487A-4A51-8AF4-DAC15568C2D2}">
      <dsp:nvSpPr>
        <dsp:cNvPr id="0" name=""/>
        <dsp:cNvSpPr/>
      </dsp:nvSpPr>
      <dsp:spPr>
        <a:xfrm rot="10800000">
          <a:off x="144012" y="3743330"/>
          <a:ext cx="6984795" cy="612394"/>
        </a:xfrm>
        <a:prstGeom prst="homePlate">
          <a:avLst/>
        </a:prstGeom>
        <a:solidFill>
          <a:schemeClr val="accent1">
            <a:hueOff val="0"/>
            <a:satOff val="0"/>
            <a:lumOff val="0"/>
            <a:alphaOff val="0"/>
          </a:schemeClr>
        </a:solidFill>
        <a:ln w="25400" cap="flat" cmpd="sng" algn="ctr">
          <a:solidFill>
            <a:schemeClr val="accent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000" tIns="60960" rIns="113792" bIns="60960" numCol="1" spcCol="1270" anchor="ctr" anchorCtr="0">
          <a:noAutofit/>
        </a:bodyPr>
        <a:lstStyle/>
        <a:p>
          <a:pPr lvl="0" algn="ctr" defTabSz="711200">
            <a:lnSpc>
              <a:spcPct val="90000"/>
            </a:lnSpc>
            <a:spcBef>
              <a:spcPct val="0"/>
            </a:spcBef>
            <a:spcAft>
              <a:spcPct val="35000"/>
            </a:spcAft>
          </a:pPr>
          <a:r>
            <a:rPr lang="en-GB" sz="1600" b="1" kern="1200" dirty="0" smtClean="0">
              <a:latin typeface="Arial" panose="020B0604020202020204" pitchFamily="34" charset="0"/>
              <a:cs typeface="Arial" panose="020B0604020202020204" pitchFamily="34" charset="0"/>
            </a:rPr>
            <a:t>                The effect of the Nagoya Protocol on patents</a:t>
          </a:r>
          <a:endParaRPr lang="en-GB" sz="1600" b="1" kern="1200" dirty="0">
            <a:latin typeface="Arial" panose="020B0604020202020204" pitchFamily="34" charset="0"/>
            <a:cs typeface="Arial" panose="020B0604020202020204" pitchFamily="34" charset="0"/>
          </a:endParaRPr>
        </a:p>
      </dsp:txBody>
      <dsp:txXfrm rot="10800000">
        <a:off x="297110" y="3743330"/>
        <a:ext cx="6831697" cy="612394"/>
      </dsp:txXfrm>
    </dsp:sp>
    <dsp:sp modelId="{AF726C23-AEDF-4000-8D2D-BD37292FA84E}">
      <dsp:nvSpPr>
        <dsp:cNvPr id="0" name=""/>
        <dsp:cNvSpPr/>
      </dsp:nvSpPr>
      <dsp:spPr>
        <a:xfrm>
          <a:off x="1104979" y="3731914"/>
          <a:ext cx="612394" cy="612394"/>
        </a:xfrm>
        <a:prstGeom prst="ellipse">
          <a:avLst/>
        </a:prstGeom>
        <a:blipFill rotWithShape="1">
          <a:blip xmlns:r="http://schemas.openxmlformats.org/officeDocument/2006/relationships" r:embed="rId7"/>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80A7307-EC17-489D-83CB-3C5CA7D1561D}">
      <dsp:nvSpPr>
        <dsp:cNvPr id="0" name=""/>
        <dsp:cNvSpPr/>
      </dsp:nvSpPr>
      <dsp:spPr>
        <a:xfrm rot="10800000">
          <a:off x="0" y="4353449"/>
          <a:ext cx="6984795" cy="612394"/>
        </a:xfrm>
        <a:prstGeom prst="homePlate">
          <a:avLst/>
        </a:prstGeom>
        <a:solidFill>
          <a:schemeClr val="accent1">
            <a:hueOff val="0"/>
            <a:satOff val="0"/>
            <a:lumOff val="0"/>
            <a:alphaOff val="0"/>
          </a:schemeClr>
        </a:solidFill>
        <a:ln w="25400" cap="flat" cmpd="sng" algn="ctr">
          <a:solidFill>
            <a:schemeClr val="accent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000" tIns="61200" rIns="115200" bIns="61200" numCol="1" spcCol="1270" anchor="ctr" anchorCtr="0">
          <a:noAutofit/>
        </a:bodyPr>
        <a:lstStyle/>
        <a:p>
          <a:pPr lvl="0" algn="ctr" defTabSz="977900">
            <a:lnSpc>
              <a:spcPct val="90000"/>
            </a:lnSpc>
            <a:spcBef>
              <a:spcPct val="0"/>
            </a:spcBef>
            <a:spcAft>
              <a:spcPct val="35000"/>
            </a:spcAft>
          </a:pPr>
          <a:r>
            <a:rPr lang="en-GB" sz="2200" b="1" kern="1200" dirty="0" smtClean="0">
              <a:latin typeface="Arial" panose="020B0604020202020204" pitchFamily="34" charset="0"/>
              <a:cs typeface="Arial" panose="020B0604020202020204" pitchFamily="34" charset="0"/>
            </a:rPr>
            <a:t>                </a:t>
          </a:r>
          <a:r>
            <a:rPr lang="en-GB" sz="1600" b="1" kern="1200" dirty="0" smtClean="0">
              <a:latin typeface="Arial" panose="020B0604020202020204" pitchFamily="34" charset="0"/>
              <a:cs typeface="Arial" panose="020B0604020202020204" pitchFamily="34" charset="0"/>
            </a:rPr>
            <a:t>Actions for </a:t>
          </a:r>
          <a:r>
            <a:rPr lang="en-GB" sz="1600" b="1" kern="1200" dirty="0" smtClean="0">
              <a:latin typeface="Arial" panose="020B0604020202020204" pitchFamily="34" charset="0"/>
              <a:cs typeface="Arial" panose="020B0604020202020204" pitchFamily="34" charset="0"/>
            </a:rPr>
            <a:t>the University of Salford</a:t>
          </a:r>
          <a:endParaRPr lang="en-GB" sz="1600" b="1" kern="1200" dirty="0">
            <a:latin typeface="Arial" panose="020B0604020202020204" pitchFamily="34" charset="0"/>
            <a:cs typeface="Arial" panose="020B0604020202020204" pitchFamily="34" charset="0"/>
          </a:endParaRPr>
        </a:p>
      </dsp:txBody>
      <dsp:txXfrm rot="10800000">
        <a:off x="153098" y="4353449"/>
        <a:ext cx="6831697" cy="612394"/>
      </dsp:txXfrm>
    </dsp:sp>
    <dsp:sp modelId="{44821918-9C0C-46E6-8737-32E638B2491F}">
      <dsp:nvSpPr>
        <dsp:cNvPr id="0" name=""/>
        <dsp:cNvSpPr/>
      </dsp:nvSpPr>
      <dsp:spPr>
        <a:xfrm>
          <a:off x="1104979" y="4353449"/>
          <a:ext cx="612394" cy="612394"/>
        </a:xfrm>
        <a:prstGeom prst="ellipse">
          <a:avLst/>
        </a:prstGeom>
        <a:blipFill>
          <a:blip xmlns:r="http://schemas.openxmlformats.org/officeDocument/2006/relationships" r:embed="rId8">
            <a:extLst>
              <a:ext uri="{28A0092B-C50C-407E-A947-70E740481C1C}">
                <a14:useLocalDpi xmlns:a14="http://schemas.microsoft.com/office/drawing/2010/main" val="0"/>
              </a:ext>
            </a:extLst>
          </a:blip>
          <a:srcRect/>
          <a:stretch>
            <a:fillRect l="-33000" r="-33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A810C8-0D1E-4074-B973-FE26DCA94A94}">
      <dsp:nvSpPr>
        <dsp:cNvPr id="0" name=""/>
        <dsp:cNvSpPr/>
      </dsp:nvSpPr>
      <dsp:spPr>
        <a:xfrm rot="5400000">
          <a:off x="-109401" y="109507"/>
          <a:ext cx="729343" cy="510540"/>
        </a:xfrm>
        <a:prstGeom prst="chevron">
          <a:avLst/>
        </a:prstGeom>
        <a:pattFill prst="wdUpDiag">
          <a:fgClr>
            <a:schemeClr val="accent1"/>
          </a:fgClr>
          <a:bgClr>
            <a:schemeClr val="accent3"/>
          </a:bgClr>
        </a:pattFill>
        <a:ln w="25400" cap="flat" cmpd="sng" algn="ctr">
          <a:solidFill>
            <a:schemeClr val="accent3"/>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endParaRPr lang="en-GB" sz="1400" kern="1200" dirty="0"/>
        </a:p>
      </dsp:txBody>
      <dsp:txXfrm rot="-5400000">
        <a:off x="1" y="255375"/>
        <a:ext cx="510540" cy="218803"/>
      </dsp:txXfrm>
    </dsp:sp>
    <dsp:sp modelId="{3ACF9AC9-8525-49F8-813D-4D1EE2122FE8}">
      <dsp:nvSpPr>
        <dsp:cNvPr id="0" name=""/>
        <dsp:cNvSpPr/>
      </dsp:nvSpPr>
      <dsp:spPr>
        <a:xfrm rot="5400000">
          <a:off x="3690641" y="-3179995"/>
          <a:ext cx="474072" cy="6834275"/>
        </a:xfrm>
        <a:prstGeom prst="round2SameRect">
          <a:avLst/>
        </a:prstGeom>
        <a:solidFill>
          <a:schemeClr val="lt1">
            <a:alpha val="90000"/>
            <a:hueOff val="0"/>
            <a:satOff val="0"/>
            <a:lumOff val="0"/>
            <a:alphaOff val="0"/>
          </a:schemeClr>
        </a:solidFill>
        <a:ln w="25400" cap="flat" cmpd="sng" algn="ctr">
          <a:solidFill>
            <a:schemeClr val="accent3"/>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n-GB" sz="1300" kern="1200" dirty="0" smtClean="0">
              <a:latin typeface="Arial" panose="020B0604020202020204" pitchFamily="34" charset="0"/>
              <a:cs typeface="Arial" panose="020B0604020202020204" pitchFamily="34" charset="0"/>
            </a:rPr>
            <a:t>PIC/MAT negotiated between </a:t>
          </a:r>
          <a:r>
            <a:rPr lang="en-GB" sz="1300" kern="1200" dirty="0" smtClean="0">
              <a:latin typeface="Arial" panose="020B0604020202020204" pitchFamily="34" charset="0"/>
              <a:cs typeface="Arial" panose="020B0604020202020204" pitchFamily="34" charset="0"/>
            </a:rPr>
            <a:t>user </a:t>
          </a:r>
          <a:r>
            <a:rPr lang="en-GB" sz="1300" kern="1200" dirty="0" smtClean="0">
              <a:latin typeface="Arial" panose="020B0604020202020204" pitchFamily="34" charset="0"/>
              <a:cs typeface="Arial" panose="020B0604020202020204" pitchFamily="34" charset="0"/>
            </a:rPr>
            <a:t>and Competent National Authority within the provider </a:t>
          </a:r>
          <a:r>
            <a:rPr lang="en-GB" sz="1300" kern="1200" dirty="0" smtClean="0">
              <a:latin typeface="Arial" panose="020B0604020202020204" pitchFamily="34" charset="0"/>
              <a:cs typeface="Arial" panose="020B0604020202020204" pitchFamily="34" charset="0"/>
            </a:rPr>
            <a:t>country – using the ABS-CH as an internet-based platform</a:t>
          </a:r>
          <a:endParaRPr lang="en-GB" sz="1300" kern="1200" dirty="0">
            <a:latin typeface="Arial" panose="020B0604020202020204" pitchFamily="34" charset="0"/>
            <a:cs typeface="Arial" panose="020B0604020202020204" pitchFamily="34" charset="0"/>
          </a:endParaRPr>
        </a:p>
      </dsp:txBody>
      <dsp:txXfrm rot="-5400000">
        <a:off x="510540" y="23248"/>
        <a:ext cx="6811133" cy="427788"/>
      </dsp:txXfrm>
    </dsp:sp>
    <dsp:sp modelId="{23BB30D1-1ADE-49DC-B0F3-B09C0213F85B}">
      <dsp:nvSpPr>
        <dsp:cNvPr id="0" name=""/>
        <dsp:cNvSpPr/>
      </dsp:nvSpPr>
      <dsp:spPr>
        <a:xfrm rot="5400000">
          <a:off x="-109401" y="614167"/>
          <a:ext cx="729343" cy="51054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endParaRPr lang="en-GB" sz="1400" kern="1200" dirty="0"/>
        </a:p>
      </dsp:txBody>
      <dsp:txXfrm rot="-5400000">
        <a:off x="1" y="760035"/>
        <a:ext cx="510540" cy="218803"/>
      </dsp:txXfrm>
    </dsp:sp>
    <dsp:sp modelId="{FB4203A3-27D9-491A-98A8-550B0BE8FEEA}">
      <dsp:nvSpPr>
        <dsp:cNvPr id="0" name=""/>
        <dsp:cNvSpPr/>
      </dsp:nvSpPr>
      <dsp:spPr>
        <a:xfrm rot="5400000">
          <a:off x="3690641" y="-2675334"/>
          <a:ext cx="474072" cy="683427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n-GB" sz="1300" kern="1200" dirty="0" smtClean="0">
              <a:latin typeface="Arial" panose="020B0604020202020204" pitchFamily="34" charset="0"/>
              <a:cs typeface="Arial" panose="020B0604020202020204" pitchFamily="34" charset="0"/>
            </a:rPr>
            <a:t>Competent National Authority issues a national permit to ABS-CH</a:t>
          </a:r>
          <a:endParaRPr lang="en-GB" sz="1300" kern="1200" dirty="0">
            <a:latin typeface="Arial" panose="020B0604020202020204" pitchFamily="34" charset="0"/>
            <a:cs typeface="Arial" panose="020B0604020202020204" pitchFamily="34" charset="0"/>
          </a:endParaRPr>
        </a:p>
      </dsp:txBody>
      <dsp:txXfrm rot="-5400000">
        <a:off x="510540" y="527909"/>
        <a:ext cx="6811133" cy="427788"/>
      </dsp:txXfrm>
    </dsp:sp>
    <dsp:sp modelId="{1D64B6F7-265D-4095-992B-A3E6F794C6CA}">
      <dsp:nvSpPr>
        <dsp:cNvPr id="0" name=""/>
        <dsp:cNvSpPr/>
      </dsp:nvSpPr>
      <dsp:spPr>
        <a:xfrm rot="5400000">
          <a:off x="-109401" y="1118828"/>
          <a:ext cx="729343" cy="510540"/>
        </a:xfrm>
        <a:prstGeom prst="chevron">
          <a:avLst/>
        </a:prstGeom>
        <a:solidFill>
          <a:srgbClr val="002060"/>
        </a:solidFill>
        <a:ln w="25400" cap="flat" cmpd="sng" algn="ctr">
          <a:solidFill>
            <a:srgbClr val="00206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endParaRPr lang="en-GB" sz="1400" kern="1200" dirty="0"/>
        </a:p>
      </dsp:txBody>
      <dsp:txXfrm rot="-5400000">
        <a:off x="1" y="1264696"/>
        <a:ext cx="510540" cy="218803"/>
      </dsp:txXfrm>
    </dsp:sp>
    <dsp:sp modelId="{AF6CB4D7-2254-4CD8-BB30-87E6D3AC85B2}">
      <dsp:nvSpPr>
        <dsp:cNvPr id="0" name=""/>
        <dsp:cNvSpPr/>
      </dsp:nvSpPr>
      <dsp:spPr>
        <a:xfrm rot="5400000">
          <a:off x="3690641" y="-2170674"/>
          <a:ext cx="474072" cy="6834275"/>
        </a:xfrm>
        <a:prstGeom prst="round2SameRect">
          <a:avLst/>
        </a:prstGeom>
        <a:solidFill>
          <a:schemeClr val="lt1">
            <a:alpha val="90000"/>
            <a:hueOff val="0"/>
            <a:satOff val="0"/>
            <a:lumOff val="0"/>
            <a:alphaOff val="0"/>
          </a:schemeClr>
        </a:solidFill>
        <a:ln w="25400" cap="flat" cmpd="sng" algn="ctr">
          <a:solidFill>
            <a:srgbClr val="002060"/>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n-GB" sz="1300" kern="1200" dirty="0" smtClean="0">
              <a:latin typeface="Arial" panose="020B0604020202020204" pitchFamily="34" charset="0"/>
              <a:cs typeface="Arial" panose="020B0604020202020204" pitchFamily="34" charset="0"/>
            </a:rPr>
            <a:t>ABS-CH issue IRCC to the </a:t>
          </a:r>
          <a:r>
            <a:rPr lang="en-GB" sz="1300" kern="1200" dirty="0" smtClean="0">
              <a:latin typeface="Arial" panose="020B0604020202020204" pitchFamily="34" charset="0"/>
              <a:cs typeface="Arial" panose="020B0604020202020204" pitchFamily="34" charset="0"/>
            </a:rPr>
            <a:t>user </a:t>
          </a:r>
          <a:r>
            <a:rPr lang="en-GB" sz="1300" kern="1200" dirty="0" smtClean="0">
              <a:latin typeface="Arial" panose="020B0604020202020204" pitchFamily="34" charset="0"/>
              <a:cs typeface="Arial" panose="020B0604020202020204" pitchFamily="34" charset="0"/>
            </a:rPr>
            <a:t>as evidence of compliance with the Protocol</a:t>
          </a:r>
          <a:endParaRPr lang="en-GB" sz="1300" kern="1200" dirty="0">
            <a:latin typeface="Arial" panose="020B0604020202020204" pitchFamily="34" charset="0"/>
            <a:cs typeface="Arial" panose="020B0604020202020204" pitchFamily="34" charset="0"/>
          </a:endParaRPr>
        </a:p>
      </dsp:txBody>
      <dsp:txXfrm rot="-5400000">
        <a:off x="510540" y="1032569"/>
        <a:ext cx="6811133" cy="42778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E7F811-47D9-4BEC-9372-9F26D450505F}">
      <dsp:nvSpPr>
        <dsp:cNvPr id="0" name=""/>
        <dsp:cNvSpPr/>
      </dsp:nvSpPr>
      <dsp:spPr>
        <a:xfrm>
          <a:off x="711459" y="2029"/>
          <a:ext cx="1745762" cy="10474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GB" sz="1500" kern="1200" dirty="0" smtClean="0"/>
            <a:t>Trigger event, e.g. commercialisation of product</a:t>
          </a:r>
          <a:endParaRPr lang="en-GB" sz="1500" kern="1200" dirty="0"/>
        </a:p>
      </dsp:txBody>
      <dsp:txXfrm>
        <a:off x="742138" y="32708"/>
        <a:ext cx="1684404" cy="986099"/>
      </dsp:txXfrm>
    </dsp:sp>
    <dsp:sp modelId="{B3E9E6D4-3555-4BA4-B3D2-7CB3364E1C9B}">
      <dsp:nvSpPr>
        <dsp:cNvPr id="0" name=""/>
        <dsp:cNvSpPr/>
      </dsp:nvSpPr>
      <dsp:spPr>
        <a:xfrm>
          <a:off x="2610849" y="309283"/>
          <a:ext cx="370101" cy="43294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GB" sz="1200" kern="1200"/>
        </a:p>
      </dsp:txBody>
      <dsp:txXfrm>
        <a:off x="2610849" y="395873"/>
        <a:ext cx="259071" cy="259769"/>
      </dsp:txXfrm>
    </dsp:sp>
    <dsp:sp modelId="{FAC8F579-8BFA-4856-A300-480AE9CCDBE2}">
      <dsp:nvSpPr>
        <dsp:cNvPr id="0" name=""/>
        <dsp:cNvSpPr/>
      </dsp:nvSpPr>
      <dsp:spPr>
        <a:xfrm>
          <a:off x="3155526" y="2029"/>
          <a:ext cx="1745762" cy="10474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GB" sz="1500" kern="1200" dirty="0" smtClean="0"/>
            <a:t>User must present IRCC  to ABS-CH</a:t>
          </a:r>
          <a:endParaRPr lang="en-GB" sz="1500" kern="1200" dirty="0"/>
        </a:p>
      </dsp:txBody>
      <dsp:txXfrm>
        <a:off x="3186205" y="32708"/>
        <a:ext cx="1684404" cy="986099"/>
      </dsp:txXfrm>
    </dsp:sp>
    <dsp:sp modelId="{E7867DF4-2AFD-4E4D-BB7A-FF7CBAACD746}">
      <dsp:nvSpPr>
        <dsp:cNvPr id="0" name=""/>
        <dsp:cNvSpPr/>
      </dsp:nvSpPr>
      <dsp:spPr>
        <a:xfrm rot="5400000">
          <a:off x="3843357" y="1171690"/>
          <a:ext cx="370101" cy="43294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GB" sz="1200" kern="1200"/>
        </a:p>
      </dsp:txBody>
      <dsp:txXfrm rot="-5400000">
        <a:off x="3898523" y="1203114"/>
        <a:ext cx="259769" cy="259071"/>
      </dsp:txXfrm>
    </dsp:sp>
    <dsp:sp modelId="{0B22C0AD-82C9-4E46-A7A6-9B7D70175894}">
      <dsp:nvSpPr>
        <dsp:cNvPr id="0" name=""/>
        <dsp:cNvSpPr/>
      </dsp:nvSpPr>
      <dsp:spPr>
        <a:xfrm>
          <a:off x="3155526" y="1747791"/>
          <a:ext cx="1745762" cy="10474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GB" sz="1500" kern="1200" dirty="0" smtClean="0"/>
            <a:t>ABS-CH forward IRCC and details of trigger event to CNA</a:t>
          </a:r>
          <a:endParaRPr lang="en-GB" sz="1500" kern="1200" dirty="0"/>
        </a:p>
      </dsp:txBody>
      <dsp:txXfrm>
        <a:off x="3186205" y="1778470"/>
        <a:ext cx="1684404" cy="986099"/>
      </dsp:txXfrm>
    </dsp:sp>
    <dsp:sp modelId="{8A6F801A-9C90-4DBB-8759-6EB2514F6FD4}">
      <dsp:nvSpPr>
        <dsp:cNvPr id="0" name=""/>
        <dsp:cNvSpPr/>
      </dsp:nvSpPr>
      <dsp:spPr>
        <a:xfrm rot="10800000">
          <a:off x="2631798" y="2055046"/>
          <a:ext cx="370101" cy="43294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GB" sz="1200" kern="1200"/>
        </a:p>
      </dsp:txBody>
      <dsp:txXfrm rot="10800000">
        <a:off x="2742828" y="2141636"/>
        <a:ext cx="259071" cy="259769"/>
      </dsp:txXfrm>
    </dsp:sp>
    <dsp:sp modelId="{6518A847-16C6-43D3-A713-B137CCF36CC0}">
      <dsp:nvSpPr>
        <dsp:cNvPr id="0" name=""/>
        <dsp:cNvSpPr/>
      </dsp:nvSpPr>
      <dsp:spPr>
        <a:xfrm>
          <a:off x="711459" y="1747791"/>
          <a:ext cx="1745762" cy="10474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GB" sz="1500" kern="1200" dirty="0" smtClean="0"/>
            <a:t>CNA can renegotiate MATs with </a:t>
          </a:r>
          <a:r>
            <a:rPr lang="en-GB" sz="1500" kern="1200" dirty="0" smtClean="0"/>
            <a:t>user </a:t>
          </a:r>
          <a:endParaRPr lang="en-GB" sz="1500" kern="1200" dirty="0"/>
        </a:p>
      </dsp:txBody>
      <dsp:txXfrm>
        <a:off x="742138" y="1778470"/>
        <a:ext cx="1684404" cy="986099"/>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DAF257D-E826-442A-A7AE-D81C77813348}" type="datetimeFigureOut">
              <a:rPr lang="en-GB" smtClean="0"/>
              <a:t>03/06/2016</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A5A259D6-1C83-4076-8DC5-AAB24D7C2A66}" type="slidenum">
              <a:rPr lang="en-GB" smtClean="0"/>
              <a:t>‹#›</a:t>
            </a:fld>
            <a:endParaRPr lang="en-GB"/>
          </a:p>
        </p:txBody>
      </p:sp>
    </p:spTree>
    <p:extLst>
      <p:ext uri="{BB962C8B-B14F-4D97-AF65-F5344CB8AC3E}">
        <p14:creationId xmlns:p14="http://schemas.microsoft.com/office/powerpoint/2010/main" val="10050122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C36F8E31-A554-4507-A5A8-74264AD85145}" type="datetimeFigureOut">
              <a:rPr lang="en-GB" smtClean="0"/>
              <a:t>03/06/2016</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68725809-D108-4A00-9FE2-A204EB0638CD}" type="slidenum">
              <a:rPr lang="en-GB" smtClean="0"/>
              <a:t>‹#›</a:t>
            </a:fld>
            <a:endParaRPr lang="en-GB"/>
          </a:p>
        </p:txBody>
      </p:sp>
    </p:spTree>
    <p:extLst>
      <p:ext uri="{BB962C8B-B14F-4D97-AF65-F5344CB8AC3E}">
        <p14:creationId xmlns:p14="http://schemas.microsoft.com/office/powerpoint/2010/main" val="31237143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COVER</a:t>
            </a:r>
            <a:r>
              <a:rPr lang="en-GB" baseline="0" dirty="0" smtClean="0"/>
              <a:t> SLIDE</a:t>
            </a:r>
            <a:endParaRPr lang="en-GB" dirty="0"/>
          </a:p>
        </p:txBody>
      </p:sp>
      <p:sp>
        <p:nvSpPr>
          <p:cNvPr id="4" name="Slide Number Placeholder 3"/>
          <p:cNvSpPr>
            <a:spLocks noGrp="1"/>
          </p:cNvSpPr>
          <p:nvPr>
            <p:ph type="sldNum" sz="quarter" idx="10"/>
          </p:nvPr>
        </p:nvSpPr>
        <p:spPr/>
        <p:txBody>
          <a:bodyPr/>
          <a:lstStyle/>
          <a:p>
            <a:fld id="{68725809-D108-4A00-9FE2-A204EB0638CD}" type="slidenum">
              <a:rPr lang="en-GB" smtClean="0"/>
              <a:t>1</a:t>
            </a:fld>
            <a:endParaRPr lang="en-GB"/>
          </a:p>
        </p:txBody>
      </p:sp>
    </p:spTree>
    <p:extLst>
      <p:ext uri="{BB962C8B-B14F-4D97-AF65-F5344CB8AC3E}">
        <p14:creationId xmlns:p14="http://schemas.microsoft.com/office/powerpoint/2010/main" val="6893293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 – See also slide 11 (Due Diligence)</a:t>
            </a:r>
          </a:p>
          <a:p>
            <a:endParaRPr lang="en-GB" dirty="0" smtClean="0"/>
          </a:p>
          <a:p>
            <a:r>
              <a:rPr lang="en-GB" dirty="0" smtClean="0"/>
              <a:t>B </a:t>
            </a:r>
            <a:r>
              <a:rPr lang="en-GB" dirty="0" smtClean="0"/>
              <a:t>– It is not yet known what impact this will have.  For example, </a:t>
            </a:r>
            <a:r>
              <a:rPr lang="en-GB" dirty="0" smtClean="0"/>
              <a:t>if research </a:t>
            </a:r>
            <a:r>
              <a:rPr lang="en-GB" dirty="0" smtClean="0"/>
              <a:t>is carried out on genetic resources by</a:t>
            </a:r>
            <a:r>
              <a:rPr lang="en-GB" baseline="0" dirty="0" smtClean="0"/>
              <a:t> researchers in the US, subsequently the US researchers publish a paper in a scientific journal (traditional knowledge).  An EU-based company develops this ‘knowledge’ and adapts the teachings to genetic resources found in the EU.  The EU company commercialises a product (possibly including patent protection) ultimately formed as a result of the knowledge gained from the US research.  The question is, as </a:t>
            </a:r>
            <a:r>
              <a:rPr lang="en-GB" baseline="0" dirty="0" smtClean="0"/>
              <a:t>the EU is a </a:t>
            </a:r>
            <a:r>
              <a:rPr lang="en-GB" baseline="0" dirty="0" smtClean="0"/>
              <a:t>party to Nagoya, will the EU company be required to show due diligence with regards to genetic resource originally studied by the US researchers</a:t>
            </a:r>
            <a:r>
              <a:rPr lang="en-GB" baseline="0" dirty="0" smtClean="0"/>
              <a:t>?</a:t>
            </a:r>
          </a:p>
          <a:p>
            <a:endParaRPr lang="en-GB" baseline="0" dirty="0" smtClean="0"/>
          </a:p>
          <a:p>
            <a:r>
              <a:rPr lang="en-GB" baseline="0" dirty="0" smtClean="0"/>
              <a:t>C – EU Reg 511/2014, Art. 2(2) – This Regulation does not apply </a:t>
            </a:r>
            <a:r>
              <a:rPr lang="en-GB" sz="1200" b="0" i="0" kern="1200" dirty="0" smtClean="0">
                <a:solidFill>
                  <a:schemeClr val="tx1"/>
                </a:solidFill>
                <a:effectLst/>
                <a:latin typeface="+mn-lt"/>
                <a:ea typeface="+mn-ea"/>
                <a:cs typeface="+mn-cs"/>
              </a:rPr>
              <a:t>to genetic resources for which access and benefit-sharing is governed by specialised international instruments that are consistent with, and do not run counter to the objectives of the Convention and the Nagoya Protocol.  </a:t>
            </a:r>
          </a:p>
          <a:p>
            <a:r>
              <a:rPr lang="en-GB" baseline="0" dirty="0" smtClean="0"/>
              <a:t>Further details are currently unknown.</a:t>
            </a:r>
            <a:endParaRPr lang="en-GB" dirty="0"/>
          </a:p>
        </p:txBody>
      </p:sp>
      <p:sp>
        <p:nvSpPr>
          <p:cNvPr id="4" name="Slide Number Placeholder 3"/>
          <p:cNvSpPr>
            <a:spLocks noGrp="1"/>
          </p:cNvSpPr>
          <p:nvPr>
            <p:ph type="sldNum" sz="quarter" idx="10"/>
          </p:nvPr>
        </p:nvSpPr>
        <p:spPr/>
        <p:txBody>
          <a:bodyPr/>
          <a:lstStyle/>
          <a:p>
            <a:fld id="{68725809-D108-4A00-9FE2-A204EB0638CD}" type="slidenum">
              <a:rPr lang="en-GB" smtClean="0"/>
              <a:t>14</a:t>
            </a:fld>
            <a:endParaRPr lang="en-GB"/>
          </a:p>
        </p:txBody>
      </p:sp>
    </p:spTree>
    <p:extLst>
      <p:ext uri="{BB962C8B-B14F-4D97-AF65-F5344CB8AC3E}">
        <p14:creationId xmlns:p14="http://schemas.microsoft.com/office/powerpoint/2010/main" val="27055655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900" dirty="0" smtClean="0">
                <a:latin typeface="Arial" panose="020B0604020202020204" pitchFamily="34" charset="0"/>
                <a:cs typeface="Arial" panose="020B0604020202020204" pitchFamily="34" charset="0"/>
              </a:rPr>
              <a:t>A – PIC of a provider country must be obtained before access to a GR is </a:t>
            </a:r>
            <a:r>
              <a:rPr lang="en-GB" sz="900" dirty="0" smtClean="0">
                <a:latin typeface="Arial" panose="020B0604020202020204" pitchFamily="34" charset="0"/>
                <a:cs typeface="Arial" panose="020B0604020202020204" pitchFamily="34" charset="0"/>
              </a:rPr>
              <a:t>permitted, except</a:t>
            </a:r>
            <a:r>
              <a:rPr lang="en-GB" sz="900" baseline="0" dirty="0" smtClean="0">
                <a:latin typeface="Arial" panose="020B0604020202020204" pitchFamily="34" charset="0"/>
                <a:cs typeface="Arial" panose="020B0604020202020204" pitchFamily="34" charset="0"/>
              </a:rPr>
              <a:t> in cases where international agreements remove this requirement</a:t>
            </a:r>
            <a:r>
              <a:rPr lang="en-GB" sz="900" dirty="0" smtClean="0">
                <a:latin typeface="Arial" panose="020B0604020202020204" pitchFamily="34" charset="0"/>
                <a:cs typeface="Arial" panose="020B0604020202020204" pitchFamily="34" charset="0"/>
              </a:rPr>
              <a:t>. </a:t>
            </a:r>
            <a:endParaRPr lang="en-GB" sz="900" dirty="0" smtClean="0">
              <a:latin typeface="Arial" panose="020B0604020202020204" pitchFamily="34" charset="0"/>
              <a:cs typeface="Arial" panose="020B0604020202020204" pitchFamily="34" charset="0"/>
            </a:endParaRPr>
          </a:p>
          <a:p>
            <a:endParaRPr lang="en-GB" sz="900" dirty="0" smtClean="0">
              <a:latin typeface="Arial" panose="020B0604020202020204" pitchFamily="34" charset="0"/>
              <a:cs typeface="Arial" panose="020B0604020202020204" pitchFamily="34" charset="0"/>
            </a:endParaRPr>
          </a:p>
          <a:p>
            <a:endParaRPr lang="en-GB" sz="900" dirty="0" smtClean="0">
              <a:latin typeface="Arial" panose="020B0604020202020204" pitchFamily="34" charset="0"/>
              <a:cs typeface="Arial" panose="020B0604020202020204" pitchFamily="34" charset="0"/>
            </a:endParaRPr>
          </a:p>
          <a:p>
            <a:r>
              <a:rPr lang="en-GB" sz="900" dirty="0" smtClean="0">
                <a:latin typeface="Arial" panose="020B0604020202020204" pitchFamily="34" charset="0"/>
                <a:cs typeface="Arial" panose="020B0604020202020204" pitchFamily="34" charset="0"/>
              </a:rPr>
              <a:t>C - </a:t>
            </a:r>
            <a:r>
              <a:rPr lang="en-GB" sz="900" kern="1200" dirty="0" smtClean="0">
                <a:solidFill>
                  <a:schemeClr val="tx1"/>
                </a:solidFill>
                <a:effectLst/>
                <a:latin typeface="Arial" panose="020B0604020202020204" pitchFamily="34" charset="0"/>
                <a:ea typeface="+mn-ea"/>
                <a:cs typeface="Arial" panose="020B0604020202020204" pitchFamily="34" charset="0"/>
              </a:rPr>
              <a:t>If the relevant IRCC is not yet available, the user must seek, keep and transfer the following information and documents related to:</a:t>
            </a:r>
          </a:p>
          <a:p>
            <a:pPr lvl="0"/>
            <a:endParaRPr lang="en-GB" sz="900" kern="1200" dirty="0" smtClean="0">
              <a:solidFill>
                <a:schemeClr val="tx1"/>
              </a:solidFill>
              <a:effectLst/>
              <a:latin typeface="Arial" panose="020B0604020202020204" pitchFamily="34" charset="0"/>
              <a:ea typeface="+mn-ea"/>
              <a:cs typeface="Arial" panose="020B0604020202020204" pitchFamily="34" charset="0"/>
            </a:endParaRPr>
          </a:p>
          <a:p>
            <a:pPr lvl="0"/>
            <a:r>
              <a:rPr lang="en-GB" sz="900" kern="1200" dirty="0" smtClean="0">
                <a:solidFill>
                  <a:schemeClr val="tx1"/>
                </a:solidFill>
                <a:effectLst/>
                <a:latin typeface="Arial" panose="020B0604020202020204" pitchFamily="34" charset="0"/>
                <a:ea typeface="+mn-ea"/>
                <a:cs typeface="Arial" panose="020B0604020202020204" pitchFamily="34" charset="0"/>
              </a:rPr>
              <a:t>date and place of access of the genetic resources or traditional knowledge;</a:t>
            </a:r>
          </a:p>
          <a:p>
            <a:pPr lvl="0"/>
            <a:endParaRPr lang="en-GB" sz="900" kern="1200" dirty="0" smtClean="0">
              <a:solidFill>
                <a:schemeClr val="tx1"/>
              </a:solidFill>
              <a:effectLst/>
              <a:latin typeface="Arial" panose="020B0604020202020204" pitchFamily="34" charset="0"/>
              <a:ea typeface="+mn-ea"/>
              <a:cs typeface="Arial" panose="020B0604020202020204" pitchFamily="34" charset="0"/>
            </a:endParaRPr>
          </a:p>
          <a:p>
            <a:pPr lvl="0"/>
            <a:r>
              <a:rPr lang="en-GB" sz="900" kern="1200" dirty="0" smtClean="0">
                <a:solidFill>
                  <a:schemeClr val="tx1"/>
                </a:solidFill>
                <a:effectLst/>
                <a:latin typeface="Arial" panose="020B0604020202020204" pitchFamily="34" charset="0"/>
                <a:ea typeface="+mn-ea"/>
                <a:cs typeface="Arial" panose="020B0604020202020204" pitchFamily="34" charset="0"/>
              </a:rPr>
              <a:t>a description of the genetic resources or traditional knowledge utilised;</a:t>
            </a:r>
          </a:p>
          <a:p>
            <a:pPr lvl="0"/>
            <a:endParaRPr lang="en-GB" sz="900" kern="1200" dirty="0" smtClean="0">
              <a:solidFill>
                <a:schemeClr val="tx1"/>
              </a:solidFill>
              <a:effectLst/>
              <a:latin typeface="Arial" panose="020B0604020202020204" pitchFamily="34" charset="0"/>
              <a:ea typeface="+mn-ea"/>
              <a:cs typeface="Arial" panose="020B0604020202020204" pitchFamily="34" charset="0"/>
            </a:endParaRPr>
          </a:p>
          <a:p>
            <a:pPr lvl="0"/>
            <a:r>
              <a:rPr lang="en-GB" sz="900" kern="1200" dirty="0" smtClean="0">
                <a:solidFill>
                  <a:schemeClr val="tx1"/>
                </a:solidFill>
                <a:effectLst/>
                <a:latin typeface="Arial" panose="020B0604020202020204" pitchFamily="34" charset="0"/>
                <a:ea typeface="+mn-ea"/>
                <a:cs typeface="Arial" panose="020B0604020202020204" pitchFamily="34" charset="0"/>
              </a:rPr>
              <a:t>the source from which the genetic resources or traditional knowledge were directly obtained;</a:t>
            </a:r>
          </a:p>
          <a:p>
            <a:pPr lvl="0"/>
            <a:endParaRPr lang="en-GB" sz="900" kern="1200" dirty="0" smtClean="0">
              <a:solidFill>
                <a:schemeClr val="tx1"/>
              </a:solidFill>
              <a:effectLst/>
              <a:latin typeface="Arial" panose="020B0604020202020204" pitchFamily="34" charset="0"/>
              <a:ea typeface="+mn-ea"/>
              <a:cs typeface="Arial" panose="020B0604020202020204" pitchFamily="34" charset="0"/>
            </a:endParaRPr>
          </a:p>
          <a:p>
            <a:pPr lvl="0"/>
            <a:r>
              <a:rPr lang="en-GB" sz="900" kern="1200" dirty="0" smtClean="0">
                <a:solidFill>
                  <a:schemeClr val="tx1"/>
                </a:solidFill>
                <a:effectLst/>
                <a:latin typeface="Arial" panose="020B0604020202020204" pitchFamily="34" charset="0"/>
                <a:ea typeface="+mn-ea"/>
                <a:cs typeface="Arial" panose="020B0604020202020204" pitchFamily="34" charset="0"/>
              </a:rPr>
              <a:t>any subsequent users of the genetic resources or traditional knowledge;</a:t>
            </a:r>
          </a:p>
          <a:p>
            <a:pPr lvl="0"/>
            <a:endParaRPr lang="en-GB" sz="900" kern="1200" dirty="0" smtClean="0">
              <a:solidFill>
                <a:schemeClr val="tx1"/>
              </a:solidFill>
              <a:effectLst/>
              <a:latin typeface="Arial" panose="020B0604020202020204" pitchFamily="34" charset="0"/>
              <a:ea typeface="+mn-ea"/>
              <a:cs typeface="Arial" panose="020B0604020202020204" pitchFamily="34" charset="0"/>
            </a:endParaRPr>
          </a:p>
          <a:p>
            <a:pPr lvl="0"/>
            <a:r>
              <a:rPr lang="en-GB" sz="900" kern="1200" dirty="0" smtClean="0">
                <a:solidFill>
                  <a:schemeClr val="tx1"/>
                </a:solidFill>
                <a:effectLst/>
                <a:latin typeface="Arial" panose="020B0604020202020204" pitchFamily="34" charset="0"/>
                <a:ea typeface="+mn-ea"/>
                <a:cs typeface="Arial" panose="020B0604020202020204" pitchFamily="34" charset="0"/>
              </a:rPr>
              <a:t>details regarding the presence or absence of rights and obligations pertaining to access and benefit-sharing, including any rights and obligations relating to subsequent applications and commercialisation;</a:t>
            </a:r>
          </a:p>
          <a:p>
            <a:pPr lvl="0"/>
            <a:endParaRPr lang="en-GB" sz="900" kern="1200" dirty="0" smtClean="0">
              <a:solidFill>
                <a:schemeClr val="tx1"/>
              </a:solidFill>
              <a:effectLst/>
              <a:latin typeface="Arial" panose="020B0604020202020204" pitchFamily="34" charset="0"/>
              <a:ea typeface="+mn-ea"/>
              <a:cs typeface="Arial" panose="020B0604020202020204" pitchFamily="34" charset="0"/>
            </a:endParaRPr>
          </a:p>
          <a:p>
            <a:pPr lvl="0"/>
            <a:r>
              <a:rPr lang="en-GB" sz="900" kern="1200" dirty="0" smtClean="0">
                <a:solidFill>
                  <a:schemeClr val="tx1"/>
                </a:solidFill>
                <a:effectLst/>
                <a:latin typeface="Arial" panose="020B0604020202020204" pitchFamily="34" charset="0"/>
                <a:ea typeface="+mn-ea"/>
                <a:cs typeface="Arial" panose="020B0604020202020204" pitchFamily="34" charset="0"/>
              </a:rPr>
              <a:t>access permits, if applicable; and</a:t>
            </a:r>
          </a:p>
          <a:p>
            <a:pPr lvl="0"/>
            <a:endParaRPr lang="en-GB" sz="900" kern="1200" dirty="0" smtClean="0">
              <a:solidFill>
                <a:schemeClr val="tx1"/>
              </a:solidFill>
              <a:effectLst/>
              <a:latin typeface="Arial" panose="020B0604020202020204" pitchFamily="34" charset="0"/>
              <a:ea typeface="+mn-ea"/>
              <a:cs typeface="Arial" panose="020B0604020202020204" pitchFamily="34" charset="0"/>
            </a:endParaRPr>
          </a:p>
          <a:p>
            <a:pPr lvl="0"/>
            <a:r>
              <a:rPr lang="en-GB" sz="900" kern="1200" dirty="0" smtClean="0">
                <a:solidFill>
                  <a:schemeClr val="tx1"/>
                </a:solidFill>
                <a:effectLst/>
                <a:latin typeface="Arial" panose="020B0604020202020204" pitchFamily="34" charset="0"/>
                <a:ea typeface="+mn-ea"/>
                <a:cs typeface="Arial" panose="020B0604020202020204" pitchFamily="34" charset="0"/>
              </a:rPr>
              <a:t>any information comprised in the mutually agreed terms and benefit-sharing agreements.</a:t>
            </a:r>
          </a:p>
          <a:p>
            <a:endParaRPr lang="en-GB" sz="900" kern="1200" dirty="0" smtClean="0">
              <a:solidFill>
                <a:schemeClr val="tx1"/>
              </a:solidFill>
              <a:effectLst/>
              <a:latin typeface="Arial" panose="020B0604020202020204" pitchFamily="34" charset="0"/>
              <a:ea typeface="+mn-ea"/>
              <a:cs typeface="Arial" panose="020B0604020202020204" pitchFamily="34" charset="0"/>
            </a:endParaRPr>
          </a:p>
          <a:p>
            <a:r>
              <a:rPr lang="en-GB" sz="900" kern="1200" dirty="0" smtClean="0">
                <a:solidFill>
                  <a:schemeClr val="tx1"/>
                </a:solidFill>
                <a:effectLst/>
                <a:latin typeface="Arial" panose="020B0604020202020204" pitchFamily="34" charset="0"/>
                <a:ea typeface="+mn-ea"/>
                <a:cs typeface="Arial" panose="020B0604020202020204" pitchFamily="34" charset="0"/>
              </a:rPr>
              <a:t>If the above information is found to be insufficient or there are legal uncertainties to the access and utilisation of the genetic resources, a user shall obtain an access permit (or equivalent) and establish mutually agreed terms with the provider country.  If this is not achieved, utilisation must be discontinued by the user.  </a:t>
            </a:r>
          </a:p>
          <a:p>
            <a:endParaRPr lang="en-GB" dirty="0"/>
          </a:p>
        </p:txBody>
      </p:sp>
      <p:sp>
        <p:nvSpPr>
          <p:cNvPr id="4" name="Slide Number Placeholder 3"/>
          <p:cNvSpPr>
            <a:spLocks noGrp="1"/>
          </p:cNvSpPr>
          <p:nvPr>
            <p:ph type="sldNum" sz="quarter" idx="10"/>
          </p:nvPr>
        </p:nvSpPr>
        <p:spPr/>
        <p:txBody>
          <a:bodyPr/>
          <a:lstStyle/>
          <a:p>
            <a:fld id="{68725809-D108-4A00-9FE2-A204EB0638CD}" type="slidenum">
              <a:rPr lang="en-GB" smtClean="0"/>
              <a:t>15</a:t>
            </a:fld>
            <a:endParaRPr lang="en-GB"/>
          </a:p>
        </p:txBody>
      </p:sp>
    </p:spTree>
    <p:extLst>
      <p:ext uri="{BB962C8B-B14F-4D97-AF65-F5344CB8AC3E}">
        <p14:creationId xmlns:p14="http://schemas.microsoft.com/office/powerpoint/2010/main" val="5655332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smtClean="0"/>
              <a:t>List</a:t>
            </a:r>
            <a:r>
              <a:rPr lang="en-GB" sz="1200" baseline="0" dirty="0" smtClean="0"/>
              <a:t> of slide headings</a:t>
            </a:r>
            <a:endParaRPr lang="en-GB" sz="1200" dirty="0"/>
          </a:p>
        </p:txBody>
      </p:sp>
      <p:sp>
        <p:nvSpPr>
          <p:cNvPr id="4" name="Slide Number Placeholder 3"/>
          <p:cNvSpPr>
            <a:spLocks noGrp="1"/>
          </p:cNvSpPr>
          <p:nvPr>
            <p:ph type="sldNum" sz="quarter" idx="10"/>
          </p:nvPr>
        </p:nvSpPr>
        <p:spPr/>
        <p:txBody>
          <a:bodyPr/>
          <a:lstStyle/>
          <a:p>
            <a:fld id="{68725809-D108-4A00-9FE2-A204EB0638CD}" type="slidenum">
              <a:rPr lang="en-GB" smtClean="0"/>
              <a:t>2</a:t>
            </a:fld>
            <a:endParaRPr lang="en-GB"/>
          </a:p>
        </p:txBody>
      </p:sp>
    </p:spTree>
    <p:extLst>
      <p:ext uri="{BB962C8B-B14F-4D97-AF65-F5344CB8AC3E}">
        <p14:creationId xmlns:p14="http://schemas.microsoft.com/office/powerpoint/2010/main" val="1259612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Notes</a:t>
            </a:r>
            <a:r>
              <a:rPr lang="en-GB" baseline="0" dirty="0" smtClean="0"/>
              <a:t> </a:t>
            </a:r>
            <a:r>
              <a:rPr lang="en-GB" dirty="0" smtClean="0"/>
              <a:t>corresponding to bullet points on the slide.</a:t>
            </a:r>
          </a:p>
          <a:p>
            <a:endParaRPr lang="en-GB" dirty="0" smtClean="0"/>
          </a:p>
          <a:p>
            <a:pPr marL="228600" indent="-228600">
              <a:buAutoNum type="arabicPeriod"/>
            </a:pPr>
            <a:r>
              <a:rPr lang="en-GB" dirty="0" smtClean="0"/>
              <a:t>First port of call for</a:t>
            </a:r>
            <a:r>
              <a:rPr lang="en-GB" baseline="0" dirty="0" smtClean="0"/>
              <a:t> a researcher once a desired genetic resource is identified.  Establish what needs to be done with respect to the appropriate provider country’s ABS requirements.  PROBLEM – PIC and ABS agreements are often required before access to a genetic resource is permitted, however no guarantee that anything useful will be discovered, therefore, time and resource will have been wasted on negotiating an ABS agreement.  Highly relevant for pharma industry where useful drug discovery rate is exceptionally low. </a:t>
            </a:r>
          </a:p>
          <a:p>
            <a:pPr marL="228600" indent="-228600">
              <a:buAutoNum type="arabicPeriod"/>
            </a:pPr>
            <a:endParaRPr lang="en-GB" baseline="0" dirty="0" smtClean="0"/>
          </a:p>
          <a:p>
            <a:pPr marL="228600" indent="-228600">
              <a:buAutoNum type="arabicPeriod"/>
            </a:pPr>
            <a:r>
              <a:rPr lang="en-GB" baseline="0" dirty="0" smtClean="0"/>
              <a:t>How a user is required to proceed with ABS requirements</a:t>
            </a:r>
          </a:p>
          <a:p>
            <a:pPr marL="228600" indent="-228600">
              <a:buAutoNum type="arabicPeriod"/>
            </a:pPr>
            <a:endParaRPr lang="en-GB" baseline="0" dirty="0" smtClean="0"/>
          </a:p>
          <a:p>
            <a:pPr marL="228600" indent="-228600">
              <a:buAutoNum type="arabicPeriod"/>
            </a:pPr>
            <a:r>
              <a:rPr lang="en-GB" dirty="0" smtClean="0"/>
              <a:t>ABS-CH is designed to streamline what is potentially a very administratively</a:t>
            </a:r>
            <a:r>
              <a:rPr lang="en-GB" baseline="0" dirty="0" smtClean="0"/>
              <a:t> cumbersome procedure (negotiation of MATs).</a:t>
            </a:r>
          </a:p>
          <a:p>
            <a:pPr marL="228600" indent="-228600">
              <a:buAutoNum type="arabicPeriod"/>
            </a:pPr>
            <a:endParaRPr lang="en-GB" baseline="0" dirty="0" smtClean="0"/>
          </a:p>
          <a:p>
            <a:pPr marL="228600" indent="-228600">
              <a:buAutoNum type="arabicPeriod"/>
            </a:pPr>
            <a:r>
              <a:rPr lang="en-GB" baseline="0" dirty="0" smtClean="0"/>
              <a:t>Ultimately, ABS-CH issue the IRCC which a user can provide as evidence that the genetic resource has been accessed in accordance with the Nagoya Protocol.  IRCC comprises information on the MATs established between the provider country and the user.  If MATs in IRCC relate only to non-commercial research but subsequently commercialisation appears likely, MATs need to be renegotiated with the provider country (see slide 9).   </a:t>
            </a:r>
            <a:endParaRPr lang="en-GB" dirty="0"/>
          </a:p>
        </p:txBody>
      </p:sp>
      <p:sp>
        <p:nvSpPr>
          <p:cNvPr id="4" name="Slide Number Placeholder 3"/>
          <p:cNvSpPr>
            <a:spLocks noGrp="1"/>
          </p:cNvSpPr>
          <p:nvPr>
            <p:ph type="sldNum" sz="quarter" idx="10"/>
          </p:nvPr>
        </p:nvSpPr>
        <p:spPr/>
        <p:txBody>
          <a:bodyPr/>
          <a:lstStyle/>
          <a:p>
            <a:fld id="{68725809-D108-4A00-9FE2-A204EB0638CD}" type="slidenum">
              <a:rPr lang="en-GB" smtClean="0"/>
              <a:t>7</a:t>
            </a:fld>
            <a:endParaRPr lang="en-GB"/>
          </a:p>
        </p:txBody>
      </p:sp>
    </p:spTree>
    <p:extLst>
      <p:ext uri="{BB962C8B-B14F-4D97-AF65-F5344CB8AC3E}">
        <p14:creationId xmlns:p14="http://schemas.microsoft.com/office/powerpoint/2010/main" val="3381107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solidFill>
                  <a:schemeClr val="tx2"/>
                </a:solidFill>
              </a:rPr>
              <a:t>User</a:t>
            </a:r>
            <a:r>
              <a:rPr lang="en-GB" baseline="0" dirty="0" smtClean="0">
                <a:solidFill>
                  <a:schemeClr val="tx2"/>
                </a:solidFill>
              </a:rPr>
              <a:t> contacts ABS-CH for d</a:t>
            </a:r>
            <a:r>
              <a:rPr lang="en-GB" dirty="0" smtClean="0">
                <a:solidFill>
                  <a:schemeClr val="tx2"/>
                </a:solidFill>
              </a:rPr>
              <a:t>etails of how to agree MATs</a:t>
            </a:r>
            <a:r>
              <a:rPr lang="en-GB" baseline="0" dirty="0" smtClean="0">
                <a:solidFill>
                  <a:schemeClr val="tx2"/>
                </a:solidFill>
              </a:rPr>
              <a:t> with the provider country.  User contacts the competent national authority in the provider country.  PIC and MATs negotiated between the user and the competent national authority.  In particular, whether use is to be commercial or non-commercial.  Details can be made confidential.  Non-commercial MATs can be renegotiated at a later date.  </a:t>
            </a:r>
          </a:p>
          <a:p>
            <a:endParaRPr lang="en-GB" baseline="0" dirty="0" smtClean="0">
              <a:solidFill>
                <a:schemeClr val="tx2"/>
              </a:solidFill>
            </a:endParaRPr>
          </a:p>
          <a:p>
            <a:r>
              <a:rPr lang="en-GB" dirty="0" smtClean="0">
                <a:solidFill>
                  <a:schemeClr val="tx2"/>
                </a:solidFill>
              </a:rPr>
              <a:t>The ABS-CH receives a national permit from a provider country giving permission for a user to access a genetic resource (evidence of PIC and </a:t>
            </a:r>
            <a:r>
              <a:rPr lang="en-GB" dirty="0" smtClean="0">
                <a:solidFill>
                  <a:schemeClr val="tx2"/>
                </a:solidFill>
              </a:rPr>
              <a:t>MATs).  </a:t>
            </a:r>
            <a:r>
              <a:rPr lang="en-GB" dirty="0" smtClean="0">
                <a:solidFill>
                  <a:schemeClr val="tx2"/>
                </a:solidFill>
              </a:rPr>
              <a:t>Subsequently, the ABS-CH will issue an IRCC to the user as evidence the genetic resource has been accessed in accordance with the Protocol.</a:t>
            </a:r>
          </a:p>
          <a:p>
            <a:endParaRPr lang="en-GB" dirty="0" smtClean="0">
              <a:solidFill>
                <a:schemeClr val="tx2"/>
              </a:solidFill>
            </a:endParaRPr>
          </a:p>
          <a:p>
            <a:r>
              <a:rPr lang="en-GB" dirty="0" smtClean="0">
                <a:solidFill>
                  <a:schemeClr val="tx2"/>
                </a:solidFill>
              </a:rPr>
              <a:t>IRCC must be presented to show compliance with the Protocol when certain events are triggered, e.g. receipt of research funding, commercialisation of a product, applying for market approval in the EU.  </a:t>
            </a:r>
          </a:p>
          <a:p>
            <a:endParaRPr lang="en-GB" dirty="0" smtClean="0">
              <a:solidFill>
                <a:schemeClr val="tx2"/>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These details are passed from the user to the ABS-CH, who in turn pass the details to the competent authority within the provider country as a report on the progress of the research and development of their genetic resources.  Provider country may now negotiate new </a:t>
            </a:r>
            <a:r>
              <a:rPr lang="en-GB" dirty="0" smtClean="0"/>
              <a:t>MATs </a:t>
            </a:r>
            <a:r>
              <a:rPr lang="en-GB" dirty="0" smtClean="0"/>
              <a:t>if, for example, the initial </a:t>
            </a:r>
            <a:r>
              <a:rPr lang="en-GB" dirty="0" smtClean="0"/>
              <a:t>MATs </a:t>
            </a:r>
            <a:r>
              <a:rPr lang="en-GB" dirty="0" smtClean="0"/>
              <a:t>were only for non-commercial use but the user now wishes to commercialise a product formed as a result of the genetic resource, </a:t>
            </a:r>
            <a:r>
              <a:rPr lang="en-GB" dirty="0" smtClean="0"/>
              <a:t>therefore, commercial-use </a:t>
            </a:r>
            <a:r>
              <a:rPr lang="en-GB" dirty="0" smtClean="0"/>
              <a:t>terms need to be negotiated.</a:t>
            </a:r>
          </a:p>
          <a:p>
            <a:endParaRPr lang="en-GB" dirty="0"/>
          </a:p>
        </p:txBody>
      </p:sp>
      <p:sp>
        <p:nvSpPr>
          <p:cNvPr id="4" name="Slide Number Placeholder 3"/>
          <p:cNvSpPr>
            <a:spLocks noGrp="1"/>
          </p:cNvSpPr>
          <p:nvPr>
            <p:ph type="sldNum" sz="quarter" idx="10"/>
          </p:nvPr>
        </p:nvSpPr>
        <p:spPr/>
        <p:txBody>
          <a:bodyPr/>
          <a:lstStyle/>
          <a:p>
            <a:fld id="{68725809-D108-4A00-9FE2-A204EB0638CD}" type="slidenum">
              <a:rPr lang="en-GB" smtClean="0"/>
              <a:t>8</a:t>
            </a:fld>
            <a:endParaRPr lang="en-GB"/>
          </a:p>
        </p:txBody>
      </p:sp>
    </p:spTree>
    <p:extLst>
      <p:ext uri="{BB962C8B-B14F-4D97-AF65-F5344CB8AC3E}">
        <p14:creationId xmlns:p14="http://schemas.microsoft.com/office/powerpoint/2010/main" val="2839681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solidFill>
                  <a:schemeClr val="tx2"/>
                </a:solidFill>
              </a:rPr>
              <a:t>If the relevant IRCC is not yet available, information regarding</a:t>
            </a:r>
            <a:r>
              <a:rPr lang="en-GB" baseline="0" dirty="0" smtClean="0">
                <a:solidFill>
                  <a:schemeClr val="tx2"/>
                </a:solidFill>
              </a:rPr>
              <a:t> the date and place of access, description of the genetic resource utilised, source of genetic resource and subsequent users, ABS agreements and MATs should be kept in accordance with the seek, keep and transfer procedure.</a:t>
            </a:r>
            <a:endParaRPr lang="en-GB" dirty="0" smtClean="0">
              <a:solidFill>
                <a:schemeClr val="tx2"/>
              </a:solidFill>
            </a:endParaRPr>
          </a:p>
          <a:p>
            <a:endParaRPr lang="en-GB" dirty="0" smtClean="0">
              <a:solidFill>
                <a:schemeClr val="tx2"/>
              </a:solidFill>
            </a:endParaRPr>
          </a:p>
          <a:p>
            <a:r>
              <a:rPr lang="en-GB" dirty="0" smtClean="0">
                <a:solidFill>
                  <a:schemeClr val="tx2"/>
                </a:solidFill>
              </a:rPr>
              <a:t>IRCC must be presented to show compliance with the Protocol when certain events are triggered, e.g. receipt of research funding, commercialisation of a product, applying for market approval in the EU.  </a:t>
            </a:r>
          </a:p>
          <a:p>
            <a:endParaRPr lang="en-GB" dirty="0" smtClean="0">
              <a:solidFill>
                <a:schemeClr val="tx2"/>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These details are passed from the user to the ABS-CH, who in turn pass the details to the competent authority within the provider country as a report on the progress of the research and development of their genetic resources.  Provider country may now negotiate new terms to the MAT if, for example, the initial MAT were only for non-commercial use but the user now wishes to commercialise a product formed as a result of the genetic resource, therefore commercial use terms need to be negotiated.</a:t>
            </a:r>
          </a:p>
          <a:p>
            <a:endParaRPr lang="en-GB" dirty="0"/>
          </a:p>
        </p:txBody>
      </p:sp>
      <p:sp>
        <p:nvSpPr>
          <p:cNvPr id="4" name="Slide Number Placeholder 3"/>
          <p:cNvSpPr>
            <a:spLocks noGrp="1"/>
          </p:cNvSpPr>
          <p:nvPr>
            <p:ph type="sldNum" sz="quarter" idx="10"/>
          </p:nvPr>
        </p:nvSpPr>
        <p:spPr/>
        <p:txBody>
          <a:bodyPr/>
          <a:lstStyle/>
          <a:p>
            <a:fld id="{68725809-D108-4A00-9FE2-A204EB0638CD}" type="slidenum">
              <a:rPr lang="en-GB" smtClean="0"/>
              <a:t>9</a:t>
            </a:fld>
            <a:endParaRPr lang="en-GB"/>
          </a:p>
        </p:txBody>
      </p:sp>
    </p:spTree>
    <p:extLst>
      <p:ext uri="{BB962C8B-B14F-4D97-AF65-F5344CB8AC3E}">
        <p14:creationId xmlns:p14="http://schemas.microsoft.com/office/powerpoint/2010/main" val="20636371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Problems envisaged by Nagoya:</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68725809-D108-4A00-9FE2-A204EB0638CD}" type="slidenum">
              <a:rPr lang="en-GB" smtClean="0"/>
              <a:t>10</a:t>
            </a:fld>
            <a:endParaRPr lang="en-GB"/>
          </a:p>
        </p:txBody>
      </p:sp>
    </p:spTree>
    <p:extLst>
      <p:ext uri="{BB962C8B-B14F-4D97-AF65-F5344CB8AC3E}">
        <p14:creationId xmlns:p14="http://schemas.microsoft.com/office/powerpoint/2010/main" val="201702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Registered</a:t>
            </a:r>
            <a:r>
              <a:rPr lang="en-GB" baseline="0" dirty="0" smtClean="0"/>
              <a:t> collection – not yet </a:t>
            </a:r>
            <a:r>
              <a:rPr lang="en-GB" baseline="0" dirty="0" smtClean="0"/>
              <a:t>established.  To be established by the European Commission (EC).  EC will establish and maintain an internet-based register of collections within the EU.  The register shall include the references of the collections of genetic resources.  </a:t>
            </a:r>
            <a:endParaRPr lang="en-GB" baseline="0" dirty="0" smtClean="0"/>
          </a:p>
          <a:p>
            <a:endParaRPr lang="en-GB" baseline="0" dirty="0" smtClean="0"/>
          </a:p>
          <a:p>
            <a:r>
              <a:rPr lang="en-GB" baseline="0" dirty="0" smtClean="0"/>
              <a:t>Best Practice Recognition</a:t>
            </a:r>
            <a:r>
              <a:rPr lang="en-GB" baseline="0" dirty="0" smtClean="0"/>
              <a:t>:</a:t>
            </a:r>
          </a:p>
          <a:p>
            <a:endParaRPr lang="en-GB" baseline="0" dirty="0" smtClean="0"/>
          </a:p>
          <a:p>
            <a:r>
              <a:rPr lang="en-GB" baseline="0" dirty="0" smtClean="0"/>
              <a:t>   </a:t>
            </a:r>
            <a:r>
              <a:rPr lang="en-GB" sz="1200" kern="1200" dirty="0" smtClean="0">
                <a:solidFill>
                  <a:schemeClr val="tx1"/>
                </a:solidFill>
                <a:effectLst/>
                <a:latin typeface="+mn-lt"/>
                <a:ea typeface="+mn-ea"/>
                <a:cs typeface="+mn-cs"/>
              </a:rPr>
              <a:t>Compliance checks may include:</a:t>
            </a:r>
          </a:p>
          <a:p>
            <a:endParaRPr lang="en-GB"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	-</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Examination of the measures taken by a user to fulfil his obligations</a:t>
            </a:r>
          </a:p>
          <a:p>
            <a:pPr lvl="0"/>
            <a:r>
              <a:rPr lang="en-GB" sz="1200" kern="1200" dirty="0" smtClean="0">
                <a:solidFill>
                  <a:schemeClr val="tx1"/>
                </a:solidFill>
                <a:effectLst/>
                <a:latin typeface="+mn-lt"/>
                <a:ea typeface="+mn-ea"/>
                <a:cs typeface="+mn-cs"/>
              </a:rPr>
              <a:t>	- Examination of documentation and records which should demonstrate the users exercise of due diligence</a:t>
            </a:r>
          </a:p>
          <a:p>
            <a:pPr lvl="0"/>
            <a:r>
              <a:rPr lang="en-GB" sz="1200" kern="1200" dirty="0" smtClean="0">
                <a:solidFill>
                  <a:schemeClr val="tx1"/>
                </a:solidFill>
                <a:effectLst/>
                <a:latin typeface="+mn-lt"/>
                <a:ea typeface="+mn-ea"/>
                <a:cs typeface="+mn-cs"/>
              </a:rPr>
              <a:t>	- On-the-spot checks</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   If deficiencies are noted by the competent national authority, a notice of remedial action or a notice of measures to be implemented will be issued to the user.  </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8725809-D108-4A00-9FE2-A204EB0638CD}" type="slidenum">
              <a:rPr lang="en-GB" smtClean="0"/>
              <a:t>11</a:t>
            </a:fld>
            <a:endParaRPr lang="en-GB"/>
          </a:p>
        </p:txBody>
      </p:sp>
    </p:spTree>
    <p:extLst>
      <p:ext uri="{BB962C8B-B14F-4D97-AF65-F5344CB8AC3E}">
        <p14:creationId xmlns:p14="http://schemas.microsoft.com/office/powerpoint/2010/main" val="22032547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8725809-D108-4A00-9FE2-A204EB0638CD}" type="slidenum">
              <a:rPr lang="en-GB" smtClean="0"/>
              <a:t>12</a:t>
            </a:fld>
            <a:endParaRPr lang="en-GB"/>
          </a:p>
        </p:txBody>
      </p:sp>
    </p:spTree>
    <p:extLst>
      <p:ext uri="{BB962C8B-B14F-4D97-AF65-F5344CB8AC3E}">
        <p14:creationId xmlns:p14="http://schemas.microsoft.com/office/powerpoint/2010/main" val="6600707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Flow chart of how a</a:t>
            </a:r>
            <a:r>
              <a:rPr lang="en-GB" baseline="0" dirty="0" smtClean="0"/>
              <a:t> researcher at the University of Salford should proceed with abiding by the Nagoya Protocol.</a:t>
            </a:r>
            <a:endParaRPr lang="en-GB" dirty="0"/>
          </a:p>
        </p:txBody>
      </p:sp>
      <p:sp>
        <p:nvSpPr>
          <p:cNvPr id="4" name="Slide Number Placeholder 3"/>
          <p:cNvSpPr>
            <a:spLocks noGrp="1"/>
          </p:cNvSpPr>
          <p:nvPr>
            <p:ph type="sldNum" sz="quarter" idx="10"/>
          </p:nvPr>
        </p:nvSpPr>
        <p:spPr/>
        <p:txBody>
          <a:bodyPr/>
          <a:lstStyle/>
          <a:p>
            <a:fld id="{68725809-D108-4A00-9FE2-A204EB0638CD}" type="slidenum">
              <a:rPr lang="en-GB" smtClean="0"/>
              <a:t>13</a:t>
            </a:fld>
            <a:endParaRPr lang="en-GB"/>
          </a:p>
        </p:txBody>
      </p:sp>
    </p:spTree>
    <p:extLst>
      <p:ext uri="{BB962C8B-B14F-4D97-AF65-F5344CB8AC3E}">
        <p14:creationId xmlns:p14="http://schemas.microsoft.com/office/powerpoint/2010/main" val="1171023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0FA71B9-40BE-4182-BEC1-2C966BEBE2AB}" type="datetimeFigureOut">
              <a:rPr lang="en-GB" smtClean="0"/>
              <a:t>03/06/2016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5EBE4C-5B63-49C4-AB94-5DE1556E50BF}" type="slidenum">
              <a:rPr lang="en-GB" smtClean="0"/>
              <a:t>‹#›</a:t>
            </a:fld>
            <a:endParaRPr lang="en-GB"/>
          </a:p>
        </p:txBody>
      </p:sp>
    </p:spTree>
    <p:extLst>
      <p:ext uri="{BB962C8B-B14F-4D97-AF65-F5344CB8AC3E}">
        <p14:creationId xmlns:p14="http://schemas.microsoft.com/office/powerpoint/2010/main" val="290998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0FA71B9-40BE-4182-BEC1-2C966BEBE2AB}" type="datetimeFigureOut">
              <a:rPr lang="en-GB" smtClean="0"/>
              <a:t>03/06/2016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5EBE4C-5B63-49C4-AB94-5DE1556E50BF}" type="slidenum">
              <a:rPr lang="en-GB" smtClean="0"/>
              <a:t>‹#›</a:t>
            </a:fld>
            <a:endParaRPr lang="en-GB"/>
          </a:p>
        </p:txBody>
      </p:sp>
    </p:spTree>
    <p:extLst>
      <p:ext uri="{BB962C8B-B14F-4D97-AF65-F5344CB8AC3E}">
        <p14:creationId xmlns:p14="http://schemas.microsoft.com/office/powerpoint/2010/main" val="2128870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0FA71B9-40BE-4182-BEC1-2C966BEBE2AB}" type="datetimeFigureOut">
              <a:rPr lang="en-GB" smtClean="0"/>
              <a:t>03/06/2016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5EBE4C-5B63-49C4-AB94-5DE1556E50BF}" type="slidenum">
              <a:rPr lang="en-GB" smtClean="0"/>
              <a:t>‹#›</a:t>
            </a:fld>
            <a:endParaRPr lang="en-GB"/>
          </a:p>
        </p:txBody>
      </p:sp>
    </p:spTree>
    <p:extLst>
      <p:ext uri="{BB962C8B-B14F-4D97-AF65-F5344CB8AC3E}">
        <p14:creationId xmlns:p14="http://schemas.microsoft.com/office/powerpoint/2010/main" val="1010522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0FA71B9-40BE-4182-BEC1-2C966BEBE2AB}" type="datetimeFigureOut">
              <a:rPr lang="en-GB" smtClean="0"/>
              <a:t>03/06/2016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5EBE4C-5B63-49C4-AB94-5DE1556E50BF}" type="slidenum">
              <a:rPr lang="en-GB" smtClean="0"/>
              <a:t>‹#›</a:t>
            </a:fld>
            <a:endParaRPr lang="en-GB"/>
          </a:p>
        </p:txBody>
      </p:sp>
    </p:spTree>
    <p:extLst>
      <p:ext uri="{BB962C8B-B14F-4D97-AF65-F5344CB8AC3E}">
        <p14:creationId xmlns:p14="http://schemas.microsoft.com/office/powerpoint/2010/main" val="3961322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FA71B9-40BE-4182-BEC1-2C966BEBE2AB}" type="datetimeFigureOut">
              <a:rPr lang="en-GB" smtClean="0"/>
              <a:t>03/06/2016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5EBE4C-5B63-49C4-AB94-5DE1556E50BF}" type="slidenum">
              <a:rPr lang="en-GB" smtClean="0"/>
              <a:t>‹#›</a:t>
            </a:fld>
            <a:endParaRPr lang="en-GB"/>
          </a:p>
        </p:txBody>
      </p:sp>
    </p:spTree>
    <p:extLst>
      <p:ext uri="{BB962C8B-B14F-4D97-AF65-F5344CB8AC3E}">
        <p14:creationId xmlns:p14="http://schemas.microsoft.com/office/powerpoint/2010/main" val="2003324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0FA71B9-40BE-4182-BEC1-2C966BEBE2AB}" type="datetimeFigureOut">
              <a:rPr lang="en-GB" smtClean="0"/>
              <a:t>03/06/2016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85EBE4C-5B63-49C4-AB94-5DE1556E50BF}" type="slidenum">
              <a:rPr lang="en-GB" smtClean="0"/>
              <a:t>‹#›</a:t>
            </a:fld>
            <a:endParaRPr lang="en-GB"/>
          </a:p>
        </p:txBody>
      </p:sp>
    </p:spTree>
    <p:extLst>
      <p:ext uri="{BB962C8B-B14F-4D97-AF65-F5344CB8AC3E}">
        <p14:creationId xmlns:p14="http://schemas.microsoft.com/office/powerpoint/2010/main" val="18510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0FA71B9-40BE-4182-BEC1-2C966BEBE2AB}" type="datetimeFigureOut">
              <a:rPr lang="en-GB" smtClean="0"/>
              <a:t>03/06/2016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85EBE4C-5B63-49C4-AB94-5DE1556E50BF}" type="slidenum">
              <a:rPr lang="en-GB" smtClean="0"/>
              <a:t>‹#›</a:t>
            </a:fld>
            <a:endParaRPr lang="en-GB"/>
          </a:p>
        </p:txBody>
      </p:sp>
    </p:spTree>
    <p:extLst>
      <p:ext uri="{BB962C8B-B14F-4D97-AF65-F5344CB8AC3E}">
        <p14:creationId xmlns:p14="http://schemas.microsoft.com/office/powerpoint/2010/main" val="976697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0FA71B9-40BE-4182-BEC1-2C966BEBE2AB}" type="datetimeFigureOut">
              <a:rPr lang="en-GB" smtClean="0"/>
              <a:t>03/06/2016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85EBE4C-5B63-49C4-AB94-5DE1556E50BF}" type="slidenum">
              <a:rPr lang="en-GB" smtClean="0"/>
              <a:t>‹#›</a:t>
            </a:fld>
            <a:endParaRPr lang="en-GB"/>
          </a:p>
        </p:txBody>
      </p:sp>
    </p:spTree>
    <p:extLst>
      <p:ext uri="{BB962C8B-B14F-4D97-AF65-F5344CB8AC3E}">
        <p14:creationId xmlns:p14="http://schemas.microsoft.com/office/powerpoint/2010/main" val="2574775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FA71B9-40BE-4182-BEC1-2C966BEBE2AB}" type="datetimeFigureOut">
              <a:rPr lang="en-GB" smtClean="0"/>
              <a:t>03/06/2016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85EBE4C-5B63-49C4-AB94-5DE1556E50BF}" type="slidenum">
              <a:rPr lang="en-GB" smtClean="0"/>
              <a:t>‹#›</a:t>
            </a:fld>
            <a:endParaRPr lang="en-GB"/>
          </a:p>
        </p:txBody>
      </p:sp>
    </p:spTree>
    <p:extLst>
      <p:ext uri="{BB962C8B-B14F-4D97-AF65-F5344CB8AC3E}">
        <p14:creationId xmlns:p14="http://schemas.microsoft.com/office/powerpoint/2010/main" val="1571251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FA71B9-40BE-4182-BEC1-2C966BEBE2AB}" type="datetimeFigureOut">
              <a:rPr lang="en-GB" smtClean="0"/>
              <a:t>03/06/2016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85EBE4C-5B63-49C4-AB94-5DE1556E50BF}" type="slidenum">
              <a:rPr lang="en-GB" smtClean="0"/>
              <a:t>‹#›</a:t>
            </a:fld>
            <a:endParaRPr lang="en-GB"/>
          </a:p>
        </p:txBody>
      </p:sp>
    </p:spTree>
    <p:extLst>
      <p:ext uri="{BB962C8B-B14F-4D97-AF65-F5344CB8AC3E}">
        <p14:creationId xmlns:p14="http://schemas.microsoft.com/office/powerpoint/2010/main" val="3418685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FA71B9-40BE-4182-BEC1-2C966BEBE2AB}" type="datetimeFigureOut">
              <a:rPr lang="en-GB" smtClean="0"/>
              <a:t>03/06/2016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85EBE4C-5B63-49C4-AB94-5DE1556E50BF}" type="slidenum">
              <a:rPr lang="en-GB" smtClean="0"/>
              <a:t>‹#›</a:t>
            </a:fld>
            <a:endParaRPr lang="en-GB"/>
          </a:p>
        </p:txBody>
      </p:sp>
    </p:spTree>
    <p:extLst>
      <p:ext uri="{BB962C8B-B14F-4D97-AF65-F5344CB8AC3E}">
        <p14:creationId xmlns:p14="http://schemas.microsoft.com/office/powerpoint/2010/main" val="2214718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FA71B9-40BE-4182-BEC1-2C966BEBE2AB}" type="datetimeFigureOut">
              <a:rPr lang="en-GB" smtClean="0"/>
              <a:t>03/06/2016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5EBE4C-5B63-49C4-AB94-5DE1556E50BF}" type="slidenum">
              <a:rPr lang="en-GB" smtClean="0"/>
              <a:t>‹#›</a:t>
            </a:fld>
            <a:endParaRPr lang="en-GB"/>
          </a:p>
        </p:txBody>
      </p:sp>
    </p:spTree>
    <p:extLst>
      <p:ext uri="{BB962C8B-B14F-4D97-AF65-F5344CB8AC3E}">
        <p14:creationId xmlns:p14="http://schemas.microsoft.com/office/powerpoint/2010/main" val="29312230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file:///\\wilsongunn.local\dfs\ClientApps\Global%20Templates\Images\wg-logo.png" TargetMode="External"/><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file:///\\wilsongunn.local\dfs\ClientApps\Global%20Templates\Images\wg-logo.png" TargetMode="Externa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file:///\\wilsongunn.local\dfs\ClientApps\Global%20Templates\Images\wg-logo.png" TargetMode="Externa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file:///\\wilsongunn.local\dfs\ClientApps\Global%20Templates\Images\wg-logo.png"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file:///\\wilsongunn.local\dfs\ClientApps\Global%20Templates\Images\wg-logo.png"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file:///\\wilsongunn.local\dfs\ClientApps\Global%20Templates\Images\wg-logo.png"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file:///\\wilsongunn.local\dfs\ClientApps\Global%20Templates\Images\wg-logo.png"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20.png"/></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file:///\\wilsongunn.local\dfs\ClientApps\Global%20Templates\Images\wg-logo.png" TargetMode="Externa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17.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hyperlink" Target="http://www.chambersandpartners.com/uk/firm/24071/wilson-gunn" TargetMode="External"/><Relationship Id="rId7" Type="http://schemas.openxmlformats.org/officeDocument/2006/relationships/image" Target="file:///\\wilsongunn.local\dfs\ClientApps\Global%20Templates\Images\wg-logo.png"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hyperlink" Target="http://www.legal500.com/firms/91991/offices/92008/profile" TargetMode="External"/><Relationship Id="rId4" Type="http://schemas.openxmlformats.org/officeDocument/2006/relationships/image" Target="../media/image23.png"/></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file:///\\wilsongunn.local\dfs\ClientApps\Global%20Templates\Images\wg-logo.png" TargetMode="External"/><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file:///\\wilsongunn.local\dfs\ClientApps\Global%20Templates\Images\wg-logo.png" TargetMode="Externa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file:///\\wilsongunn.local\dfs\ClientApps\Global%20Templates\Images\wg-logo.png" TargetMode="Externa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file:///\\wilsongunn.local\dfs\ClientApps\Global%20Templates\Images\wg-logo.png" TargetMode="External"/><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file:///\\wilsongunn.local\dfs\ClientApps\Global%20Templates\Images\wg-logo.png" TargetMode="External"/><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file:///\\wilsongunn.local\dfs\ClientApps\Global%20Templates\Images\wg-logo.png" TargetMode="External"/></Relationships>
</file>

<file path=ppt/slides/_rels/slide8.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6.jpeg"/><Relationship Id="rId7" Type="http://schemas.openxmlformats.org/officeDocument/2006/relationships/diagramColors" Target="../diagrams/colors2.xml"/><Relationship Id="rId12"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2.xml"/><Relationship Id="rId11" Type="http://schemas.openxmlformats.org/officeDocument/2006/relationships/image" Target="file:///\\wilsongunn.local\dfs\ClientApps\Global%20Templates\Images\wg-logo.png" TargetMode="External"/><Relationship Id="rId5" Type="http://schemas.openxmlformats.org/officeDocument/2006/relationships/diagramLayout" Target="../diagrams/layout2.xml"/><Relationship Id="rId10" Type="http://schemas.openxmlformats.org/officeDocument/2006/relationships/image" Target="../media/image9.jpg"/><Relationship Id="rId4" Type="http://schemas.openxmlformats.org/officeDocument/2006/relationships/diagramData" Target="../diagrams/data2.xml"/><Relationship Id="rId9" Type="http://schemas.openxmlformats.org/officeDocument/2006/relationships/image" Target="../media/image17.png"/></Relationships>
</file>

<file path=ppt/slides/_rels/slide9.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11" Type="http://schemas.openxmlformats.org/officeDocument/2006/relationships/image" Target="../media/image4.jpeg"/><Relationship Id="rId5" Type="http://schemas.openxmlformats.org/officeDocument/2006/relationships/diagramQuickStyle" Target="../diagrams/quickStyle3.xml"/><Relationship Id="rId10" Type="http://schemas.openxmlformats.org/officeDocument/2006/relationships/image" Target="file:///\\wilsongunn.local\dfs\ClientApps\Global%20Templates\Images\wg-logo.png" TargetMode="External"/><Relationship Id="rId4" Type="http://schemas.openxmlformats.org/officeDocument/2006/relationships/diagramLayout" Target="../diagrams/layout3.xml"/><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2771" y="0"/>
            <a:ext cx="2868613" cy="811212"/>
            <a:chOff x="4406" y="985"/>
            <a:chExt cx="4517" cy="1279"/>
          </a:xfrm>
        </p:grpSpPr>
        <p:sp>
          <p:nvSpPr>
            <p:cNvPr id="5" name="Rectangle 3"/>
            <p:cNvSpPr>
              <a:spLocks noChangeArrowheads="1"/>
            </p:cNvSpPr>
            <p:nvPr/>
          </p:nvSpPr>
          <p:spPr bwMode="auto">
            <a:xfrm>
              <a:off x="4406" y="1994"/>
              <a:ext cx="4517" cy="270"/>
            </a:xfrm>
            <a:prstGeom prst="rect">
              <a:avLst/>
            </a:prstGeom>
            <a:solidFill>
              <a:srgbClr val="DE6D06"/>
            </a:solidFill>
            <a:ln w="9525">
              <a:solidFill>
                <a:srgbClr val="DE6D06"/>
              </a:solidFill>
              <a:miter lim="800000"/>
              <a:headEnd/>
              <a:tailEnd/>
            </a:ln>
          </p:spPr>
          <p:txBody>
            <a:bodyPr vert="horz" wrap="square" lIns="91440" tIns="45720" rIns="91440" bIns="45720" numCol="1" anchor="t" anchorCtr="0" compatLnSpc="1">
              <a:prstTxWarp prst="textNoShape">
                <a:avLst/>
              </a:prstTxWarp>
            </a:bodyPr>
            <a:lstStyle/>
            <a:p>
              <a:endParaRPr lang="en-GB"/>
            </a:p>
          </p:txBody>
        </p:sp>
        <p:pic>
          <p:nvPicPr>
            <p:cNvPr id="1028" name="Picture 4" descr="\\wilsongunn.local\dfs\ClientApps\Global Templates\Images\wg-logo.png"/>
            <p:cNvPicPr>
              <a:picLocks noChangeAspect="1" noChangeArrowheads="1"/>
            </p:cNvPicPr>
            <p:nvPr/>
          </p:nvPicPr>
          <p:blipFill>
            <a:blip r:link="rId3">
              <a:extLst>
                <a:ext uri="{28A0092B-C50C-407E-A947-70E740481C1C}">
                  <a14:useLocalDpi xmlns:a14="http://schemas.microsoft.com/office/drawing/2010/main" val="0"/>
                </a:ext>
              </a:extLst>
            </a:blip>
            <a:srcRect/>
            <a:stretch>
              <a:fillRect/>
            </a:stretch>
          </p:blipFill>
          <p:spPr bwMode="auto">
            <a:xfrm>
              <a:off x="5023" y="985"/>
              <a:ext cx="3900" cy="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 name="Group 5"/>
          <p:cNvGrpSpPr>
            <a:grpSpLocks/>
          </p:cNvGrpSpPr>
          <p:nvPr/>
        </p:nvGrpSpPr>
        <p:grpSpPr bwMode="auto">
          <a:xfrm>
            <a:off x="2371628" y="1821953"/>
            <a:ext cx="4316413" cy="1299778"/>
            <a:chOff x="2545" y="6132"/>
            <a:chExt cx="6798" cy="2236"/>
          </a:xfrm>
        </p:grpSpPr>
        <p:cxnSp>
          <p:nvCxnSpPr>
            <p:cNvPr id="1030" name="AutoShape 6"/>
            <p:cNvCxnSpPr>
              <a:cxnSpLocks noChangeShapeType="1"/>
            </p:cNvCxnSpPr>
            <p:nvPr/>
          </p:nvCxnSpPr>
          <p:spPr bwMode="auto">
            <a:xfrm>
              <a:off x="2545" y="6132"/>
              <a:ext cx="6798" cy="1"/>
            </a:xfrm>
            <a:prstGeom prst="straightConnector1">
              <a:avLst/>
            </a:prstGeom>
            <a:noFill/>
            <a:ln w="31750">
              <a:solidFill>
                <a:srgbClr val="F79646"/>
              </a:solidFill>
              <a:round/>
              <a:headEnd/>
              <a:tailEnd/>
            </a:ln>
            <a:extLst>
              <a:ext uri="{909E8E84-426E-40DD-AFC4-6F175D3DCCD1}">
                <a14:hiddenFill xmlns:a14="http://schemas.microsoft.com/office/drawing/2010/main">
                  <a:noFill/>
                </a14:hiddenFill>
              </a:ext>
            </a:extLst>
          </p:spPr>
        </p:cxnSp>
        <p:cxnSp>
          <p:nvCxnSpPr>
            <p:cNvPr id="1031" name="AutoShape 7"/>
            <p:cNvCxnSpPr>
              <a:cxnSpLocks noChangeShapeType="1"/>
            </p:cNvCxnSpPr>
            <p:nvPr/>
          </p:nvCxnSpPr>
          <p:spPr bwMode="auto">
            <a:xfrm>
              <a:off x="2729" y="8367"/>
              <a:ext cx="6363" cy="1"/>
            </a:xfrm>
            <a:prstGeom prst="straightConnector1">
              <a:avLst/>
            </a:prstGeom>
            <a:noFill/>
            <a:ln w="31750">
              <a:solidFill>
                <a:srgbClr val="F79646"/>
              </a:solidFill>
              <a:round/>
              <a:headEnd/>
              <a:tailEnd/>
            </a:ln>
            <a:extLst>
              <a:ext uri="{909E8E84-426E-40DD-AFC4-6F175D3DCCD1}">
                <a14:hiddenFill xmlns:a14="http://schemas.microsoft.com/office/drawing/2010/main">
                  <a:noFill/>
                </a14:hiddenFill>
              </a:ext>
            </a:extLst>
          </p:spPr>
        </p:cxnSp>
      </p:grpSp>
      <p:sp>
        <p:nvSpPr>
          <p:cNvPr id="7" name="Rectangle 6"/>
          <p:cNvSpPr/>
          <p:nvPr/>
        </p:nvSpPr>
        <p:spPr>
          <a:xfrm>
            <a:off x="2243834" y="1969602"/>
            <a:ext cx="4572000" cy="954107"/>
          </a:xfrm>
          <a:prstGeom prst="rect">
            <a:avLst/>
          </a:prstGeom>
        </p:spPr>
        <p:txBody>
          <a:bodyPr>
            <a:spAutoFit/>
          </a:bodyPr>
          <a:lstStyle/>
          <a:p>
            <a:pPr algn="ctr"/>
            <a:r>
              <a:rPr lang="en-GB" sz="2800" b="1" dirty="0">
                <a:solidFill>
                  <a:schemeClr val="tx2"/>
                </a:solidFill>
                <a:latin typeface="Arial" panose="020B0604020202020204" pitchFamily="34" charset="0"/>
                <a:cs typeface="Arial" panose="020B0604020202020204" pitchFamily="34" charset="0"/>
              </a:rPr>
              <a:t>An Explanatory Guide to</a:t>
            </a:r>
          </a:p>
          <a:p>
            <a:pPr algn="ctr"/>
            <a:r>
              <a:rPr lang="en-GB" sz="2800" b="1" dirty="0">
                <a:solidFill>
                  <a:schemeClr val="tx2"/>
                </a:solidFill>
                <a:latin typeface="Arial" panose="020B0604020202020204" pitchFamily="34" charset="0"/>
                <a:cs typeface="Arial" panose="020B0604020202020204" pitchFamily="34" charset="0"/>
              </a:rPr>
              <a:t>The Nagoya Protocol</a:t>
            </a:r>
          </a:p>
        </p:txBody>
      </p:sp>
      <p:pic>
        <p:nvPicPr>
          <p:cNvPr id="1034" name="Picture 10" descr="Wilson Gunn ƒ Logo"/>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46996" y="4171271"/>
            <a:ext cx="4765675" cy="1363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3788483" y="5775785"/>
            <a:ext cx="1440160" cy="369332"/>
          </a:xfrm>
          <a:prstGeom prst="rect">
            <a:avLst/>
          </a:prstGeom>
          <a:noFill/>
        </p:spPr>
        <p:txBody>
          <a:bodyPr wrap="square" rtlCol="0">
            <a:spAutoFit/>
          </a:bodyPr>
          <a:lstStyle/>
          <a:p>
            <a:pPr algn="ctr"/>
            <a:r>
              <a:rPr lang="en-GB" b="1" dirty="0" smtClean="0"/>
              <a:t>June 2016</a:t>
            </a:r>
            <a:endParaRPr lang="en-GB" b="1" dirty="0"/>
          </a:p>
        </p:txBody>
      </p:sp>
      <p:pic>
        <p:nvPicPr>
          <p:cNvPr id="1035"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651" y="5795262"/>
            <a:ext cx="2156183" cy="774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2" descr="Nagoya Protocol"/>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884368" y="5750523"/>
            <a:ext cx="864096" cy="86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2" name="Picture 2" descr="Z:\Nagoya Protocol\Salford Uni logo.jpg"/>
          <p:cNvPicPr>
            <a:picLocks noChangeAspect="1" noChangeArrowheads="1"/>
          </p:cNvPicPr>
          <p:nvPr/>
        </p:nvPicPr>
        <p:blipFill rotWithShape="1">
          <a:blip r:embed="rId7">
            <a:extLst>
              <a:ext uri="{28A0092B-C50C-407E-A947-70E740481C1C}">
                <a14:useLocalDpi xmlns:a14="http://schemas.microsoft.com/office/drawing/2010/main" val="0"/>
              </a:ext>
            </a:extLst>
          </a:blip>
          <a:srcRect l="12070" t="10747" r="13297" b="9718"/>
          <a:stretch/>
        </p:blipFill>
        <p:spPr bwMode="auto">
          <a:xfrm>
            <a:off x="6925211" y="0"/>
            <a:ext cx="2054432" cy="1318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7651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107504" y="1628800"/>
            <a:ext cx="8856984" cy="2031325"/>
          </a:xfrm>
          <a:prstGeom prst="rect">
            <a:avLst/>
          </a:prstGeom>
          <a:noFill/>
        </p:spPr>
        <p:txBody>
          <a:bodyPr wrap="square" rtlCol="0">
            <a:spAutoFit/>
          </a:bodyPr>
          <a:lstStyle/>
          <a:p>
            <a:r>
              <a:rPr lang="en-GB" sz="1400" dirty="0" smtClean="0">
                <a:solidFill>
                  <a:schemeClr val="tx2"/>
                </a:solidFill>
                <a:latin typeface="Arial" panose="020B0604020202020204" pitchFamily="34" charset="0"/>
                <a:cs typeface="Arial" panose="020B0604020202020204" pitchFamily="34" charset="0"/>
              </a:rPr>
              <a:t>Users (e.g. researchers) </a:t>
            </a:r>
            <a:r>
              <a:rPr lang="en-GB" sz="1400" dirty="0" smtClean="0">
                <a:solidFill>
                  <a:schemeClr val="tx2"/>
                </a:solidFill>
                <a:latin typeface="Arial" panose="020B0604020202020204" pitchFamily="34" charset="0"/>
                <a:cs typeface="Arial" panose="020B0604020202020204" pitchFamily="34" charset="0"/>
              </a:rPr>
              <a:t>are required </a:t>
            </a:r>
            <a:r>
              <a:rPr lang="en-GB" sz="1400" dirty="0" smtClean="0">
                <a:solidFill>
                  <a:schemeClr val="tx2"/>
                </a:solidFill>
                <a:latin typeface="Arial" panose="020B0604020202020204" pitchFamily="34" charset="0"/>
                <a:cs typeface="Arial" panose="020B0604020202020204" pitchFamily="34" charset="0"/>
              </a:rPr>
              <a:t>to exercise due diligence to establish that genetic resources have been accessed in accordance with ABS requirements.</a:t>
            </a:r>
          </a:p>
          <a:p>
            <a:endParaRPr lang="en-GB" sz="1400" dirty="0" smtClean="0">
              <a:solidFill>
                <a:schemeClr val="tx2"/>
              </a:solidFill>
              <a:latin typeface="Arial" panose="020B0604020202020204" pitchFamily="34" charset="0"/>
              <a:cs typeface="Arial" panose="020B0604020202020204" pitchFamily="34" charset="0"/>
            </a:endParaRPr>
          </a:p>
          <a:p>
            <a:r>
              <a:rPr lang="en-GB" sz="1400" dirty="0" smtClean="0">
                <a:solidFill>
                  <a:schemeClr val="tx2"/>
                </a:solidFill>
                <a:latin typeface="Arial" panose="020B0604020202020204" pitchFamily="34" charset="0"/>
                <a:cs typeface="Arial" panose="020B0604020202020204" pitchFamily="34" charset="0"/>
              </a:rPr>
              <a:t>Exercising due diligence will show:</a:t>
            </a:r>
          </a:p>
          <a:p>
            <a:r>
              <a:rPr lang="en-GB" sz="1400" dirty="0">
                <a:solidFill>
                  <a:schemeClr val="tx2"/>
                </a:solidFill>
                <a:latin typeface="Arial" panose="020B0604020202020204" pitchFamily="34" charset="0"/>
                <a:cs typeface="Arial" panose="020B0604020202020204" pitchFamily="34" charset="0"/>
              </a:rPr>
              <a:t>	</a:t>
            </a:r>
            <a:endParaRPr lang="en-GB" sz="1400" dirty="0" smtClean="0">
              <a:solidFill>
                <a:schemeClr val="tx2"/>
              </a:solidFill>
              <a:latin typeface="Arial" panose="020B0604020202020204" pitchFamily="34" charset="0"/>
              <a:cs typeface="Arial" panose="020B0604020202020204" pitchFamily="34" charset="0"/>
            </a:endParaRPr>
          </a:p>
          <a:p>
            <a:pPr marL="742950" lvl="1" indent="-285750">
              <a:buClr>
                <a:schemeClr val="accent6"/>
              </a:buClr>
              <a:buFont typeface="Wingdings" panose="05000000000000000000" pitchFamily="2" charset="2"/>
              <a:buChar char="ü"/>
            </a:pPr>
            <a:r>
              <a:rPr lang="en-GB" sz="1400" dirty="0" smtClean="0">
                <a:solidFill>
                  <a:schemeClr val="tx2"/>
                </a:solidFill>
                <a:latin typeface="Arial" panose="020B0604020202020204" pitchFamily="34" charset="0"/>
                <a:cs typeface="Arial" panose="020B0604020202020204" pitchFamily="34" charset="0"/>
              </a:rPr>
              <a:t>Prior informed consent </a:t>
            </a:r>
            <a:r>
              <a:rPr lang="en-GB" sz="1400" b="1" dirty="0" smtClean="0">
                <a:solidFill>
                  <a:schemeClr val="tx2"/>
                </a:solidFill>
                <a:latin typeface="Arial" panose="020B0604020202020204" pitchFamily="34" charset="0"/>
                <a:cs typeface="Arial" panose="020B0604020202020204" pitchFamily="34" charset="0"/>
              </a:rPr>
              <a:t>(PIC) </a:t>
            </a:r>
            <a:r>
              <a:rPr lang="en-GB" sz="1400" dirty="0" smtClean="0">
                <a:solidFill>
                  <a:schemeClr val="tx2"/>
                </a:solidFill>
                <a:latin typeface="Arial" panose="020B0604020202020204" pitchFamily="34" charset="0"/>
                <a:cs typeface="Arial" panose="020B0604020202020204" pitchFamily="34" charset="0"/>
              </a:rPr>
              <a:t>of </a:t>
            </a:r>
            <a:r>
              <a:rPr lang="en-GB" sz="1400" dirty="0" smtClean="0">
                <a:solidFill>
                  <a:schemeClr val="tx2"/>
                </a:solidFill>
                <a:latin typeface="Arial" panose="020B0604020202020204" pitchFamily="34" charset="0"/>
                <a:cs typeface="Arial" panose="020B0604020202020204" pitchFamily="34" charset="0"/>
              </a:rPr>
              <a:t>a provider country before access to a genetic resource is permitted</a:t>
            </a:r>
          </a:p>
          <a:p>
            <a:pPr marL="742950" lvl="1" indent="-285750">
              <a:buClr>
                <a:schemeClr val="accent6"/>
              </a:buClr>
              <a:buFont typeface="Wingdings" panose="05000000000000000000" pitchFamily="2" charset="2"/>
              <a:buChar char="ü"/>
            </a:pPr>
            <a:r>
              <a:rPr lang="en-GB" sz="1400" dirty="0" smtClean="0">
                <a:solidFill>
                  <a:schemeClr val="tx2"/>
                </a:solidFill>
                <a:latin typeface="Arial" panose="020B0604020202020204" pitchFamily="34" charset="0"/>
                <a:cs typeface="Arial" panose="020B0604020202020204" pitchFamily="34" charset="0"/>
              </a:rPr>
              <a:t>Mutually agreed terms </a:t>
            </a:r>
            <a:r>
              <a:rPr lang="en-GB" sz="1400" b="1" dirty="0" smtClean="0">
                <a:solidFill>
                  <a:schemeClr val="tx2"/>
                </a:solidFill>
                <a:latin typeface="Arial" panose="020B0604020202020204" pitchFamily="34" charset="0"/>
                <a:cs typeface="Arial" panose="020B0604020202020204" pitchFamily="34" charset="0"/>
              </a:rPr>
              <a:t>(</a:t>
            </a:r>
            <a:r>
              <a:rPr lang="en-GB" sz="1400" b="1" dirty="0" smtClean="0">
                <a:solidFill>
                  <a:schemeClr val="tx2"/>
                </a:solidFill>
                <a:latin typeface="Arial" panose="020B0604020202020204" pitchFamily="34" charset="0"/>
                <a:cs typeface="Arial" panose="020B0604020202020204" pitchFamily="34" charset="0"/>
              </a:rPr>
              <a:t>MATs) </a:t>
            </a:r>
            <a:r>
              <a:rPr lang="en-GB" sz="1400" dirty="0" smtClean="0">
                <a:solidFill>
                  <a:schemeClr val="tx2"/>
                </a:solidFill>
                <a:latin typeface="Arial" panose="020B0604020202020204" pitchFamily="34" charset="0"/>
                <a:cs typeface="Arial" panose="020B0604020202020204" pitchFamily="34" charset="0"/>
              </a:rPr>
              <a:t>have been established</a:t>
            </a:r>
          </a:p>
          <a:p>
            <a:pPr marL="742950" lvl="1" indent="-285750">
              <a:buClr>
                <a:schemeClr val="accent6"/>
              </a:buClr>
              <a:buFont typeface="Wingdings" panose="05000000000000000000" pitchFamily="2" charset="2"/>
              <a:buChar char="ü"/>
            </a:pPr>
            <a:r>
              <a:rPr lang="en-GB" sz="1400" dirty="0" smtClean="0">
                <a:solidFill>
                  <a:schemeClr val="tx2"/>
                </a:solidFill>
                <a:latin typeface="Arial" panose="020B0604020202020204" pitchFamily="34" charset="0"/>
                <a:cs typeface="Arial" panose="020B0604020202020204" pitchFamily="34" charset="0"/>
              </a:rPr>
              <a:t>A </a:t>
            </a:r>
            <a:r>
              <a:rPr lang="en-GB" sz="1400" b="1" dirty="0" smtClean="0">
                <a:solidFill>
                  <a:schemeClr val="tx2"/>
                </a:solidFill>
                <a:latin typeface="Arial" panose="020B0604020202020204" pitchFamily="34" charset="0"/>
                <a:cs typeface="Arial" panose="020B0604020202020204" pitchFamily="34" charset="0"/>
              </a:rPr>
              <a:t>fair and equitable sharing</a:t>
            </a:r>
            <a:r>
              <a:rPr lang="en-GB" sz="1400" dirty="0" smtClean="0">
                <a:solidFill>
                  <a:schemeClr val="tx2"/>
                </a:solidFill>
                <a:latin typeface="Arial" panose="020B0604020202020204" pitchFamily="34" charset="0"/>
                <a:cs typeface="Arial" panose="020B0604020202020204" pitchFamily="34" charset="0"/>
              </a:rPr>
              <a:t> of the benefits arising from utilisation of a genetic resource (and the associated traditional knowledge) has been established with the provider country</a:t>
            </a:r>
          </a:p>
        </p:txBody>
      </p:sp>
      <p:sp>
        <p:nvSpPr>
          <p:cNvPr id="14" name="TextBox 13"/>
          <p:cNvSpPr txBox="1"/>
          <p:nvPr/>
        </p:nvSpPr>
        <p:spPr>
          <a:xfrm>
            <a:off x="107504" y="3789040"/>
            <a:ext cx="8982108" cy="1600438"/>
          </a:xfrm>
          <a:prstGeom prst="rect">
            <a:avLst/>
          </a:prstGeom>
          <a:noFill/>
        </p:spPr>
        <p:txBody>
          <a:bodyPr wrap="square" rtlCol="0">
            <a:spAutoFit/>
          </a:bodyPr>
          <a:lstStyle/>
          <a:p>
            <a:r>
              <a:rPr lang="en-GB" sz="1400" dirty="0">
                <a:solidFill>
                  <a:schemeClr val="tx2"/>
                </a:solidFill>
                <a:latin typeface="Arial" panose="020B0604020202020204" pitchFamily="34" charset="0"/>
                <a:cs typeface="Arial" panose="020B0604020202020204" pitchFamily="34" charset="0"/>
              </a:rPr>
              <a:t>All recipients of research funding which involves the utilisation of genetic resources and traditional knowledge will be requested by </a:t>
            </a:r>
            <a:r>
              <a:rPr lang="en-GB" sz="1400" dirty="0" smtClean="0">
                <a:solidFill>
                  <a:schemeClr val="tx2"/>
                </a:solidFill>
                <a:latin typeface="Arial" panose="020B0604020202020204" pitchFamily="34" charset="0"/>
                <a:cs typeface="Arial" panose="020B0604020202020204" pitchFamily="34" charset="0"/>
              </a:rPr>
              <a:t>EU </a:t>
            </a:r>
            <a:r>
              <a:rPr lang="en-GB" sz="1400" dirty="0">
                <a:solidFill>
                  <a:schemeClr val="tx2"/>
                </a:solidFill>
                <a:latin typeface="Arial" panose="020B0604020202020204" pitchFamily="34" charset="0"/>
                <a:cs typeface="Arial" panose="020B0604020202020204" pitchFamily="34" charset="0"/>
              </a:rPr>
              <a:t>Member States to declare due diligence was exercised in accordance with the </a:t>
            </a:r>
            <a:r>
              <a:rPr lang="en-GB" sz="1400" dirty="0" smtClean="0">
                <a:solidFill>
                  <a:schemeClr val="tx2"/>
                </a:solidFill>
                <a:latin typeface="Arial" panose="020B0604020202020204" pitchFamily="34" charset="0"/>
                <a:cs typeface="Arial" panose="020B0604020202020204" pitchFamily="34" charset="0"/>
              </a:rPr>
              <a:t>Nagoya Protocol.  </a:t>
            </a:r>
          </a:p>
          <a:p>
            <a:endParaRPr lang="en-GB" sz="1400" dirty="0">
              <a:solidFill>
                <a:schemeClr val="tx2"/>
              </a:solidFill>
              <a:latin typeface="Arial" panose="020B0604020202020204" pitchFamily="34" charset="0"/>
              <a:cs typeface="Arial" panose="020B0604020202020204" pitchFamily="34" charset="0"/>
            </a:endParaRPr>
          </a:p>
          <a:p>
            <a:r>
              <a:rPr lang="en-GB" sz="1400" dirty="0">
                <a:solidFill>
                  <a:schemeClr val="tx2"/>
                </a:solidFill>
                <a:latin typeface="Arial" panose="020B0604020202020204" pitchFamily="34" charset="0"/>
                <a:cs typeface="Arial" panose="020B0604020202020204" pitchFamily="34" charset="0"/>
              </a:rPr>
              <a:t>All information relating to access and benefits sharing must be kept by the </a:t>
            </a:r>
            <a:r>
              <a:rPr lang="en-GB" sz="1400" dirty="0" smtClean="0">
                <a:solidFill>
                  <a:schemeClr val="tx2"/>
                </a:solidFill>
                <a:latin typeface="Arial" panose="020B0604020202020204" pitchFamily="34" charset="0"/>
                <a:cs typeface="Arial" panose="020B0604020202020204" pitchFamily="34" charset="0"/>
              </a:rPr>
              <a:t>user </a:t>
            </a:r>
            <a:r>
              <a:rPr lang="en-GB" sz="1400" dirty="0">
                <a:solidFill>
                  <a:schemeClr val="tx2"/>
                </a:solidFill>
                <a:latin typeface="Arial" panose="020B0604020202020204" pitchFamily="34" charset="0"/>
                <a:cs typeface="Arial" panose="020B0604020202020204" pitchFamily="34" charset="0"/>
              </a:rPr>
              <a:t>for </a:t>
            </a:r>
            <a:r>
              <a:rPr lang="en-GB" sz="1400" b="1" dirty="0">
                <a:solidFill>
                  <a:schemeClr val="tx2"/>
                </a:solidFill>
                <a:latin typeface="Arial" panose="020B0604020202020204" pitchFamily="34" charset="0"/>
                <a:cs typeface="Arial" panose="020B0604020202020204" pitchFamily="34" charset="0"/>
              </a:rPr>
              <a:t>20 years </a:t>
            </a:r>
            <a:r>
              <a:rPr lang="en-GB" sz="1400" dirty="0">
                <a:solidFill>
                  <a:schemeClr val="tx2"/>
                </a:solidFill>
                <a:latin typeface="Arial" panose="020B0604020202020204" pitchFamily="34" charset="0"/>
                <a:cs typeface="Arial" panose="020B0604020202020204" pitchFamily="34" charset="0"/>
              </a:rPr>
              <a:t>after the end of the period of utilisation.</a:t>
            </a:r>
          </a:p>
          <a:p>
            <a:endParaRPr lang="en-GB" sz="1400" dirty="0">
              <a:solidFill>
                <a:schemeClr val="tx2"/>
              </a:solidFill>
              <a:latin typeface="Arial" panose="020B0604020202020204" pitchFamily="34" charset="0"/>
              <a:cs typeface="Arial" panose="020B0604020202020204" pitchFamily="34" charset="0"/>
            </a:endParaRPr>
          </a:p>
        </p:txBody>
      </p:sp>
      <p:grpSp>
        <p:nvGrpSpPr>
          <p:cNvPr id="2" name="Group 1"/>
          <p:cNvGrpSpPr/>
          <p:nvPr/>
        </p:nvGrpSpPr>
        <p:grpSpPr>
          <a:xfrm>
            <a:off x="2771" y="980729"/>
            <a:ext cx="4423656" cy="432048"/>
            <a:chOff x="2771" y="980729"/>
            <a:chExt cx="4423656" cy="432048"/>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1" y="980729"/>
              <a:ext cx="4423656" cy="432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Oval 8"/>
            <p:cNvSpPr/>
            <p:nvPr/>
          </p:nvSpPr>
          <p:spPr>
            <a:xfrm>
              <a:off x="62122" y="994203"/>
              <a:ext cx="405099" cy="405099"/>
            </a:xfrm>
            <a:prstGeom prst="ellipse">
              <a:avLst/>
            </a:prstGeom>
            <a:blipFill>
              <a:blip r:embed="rId4">
                <a:extLst>
                  <a:ext uri="{28A0092B-C50C-407E-A947-70E740481C1C}">
                    <a14:useLocalDpi xmlns:a14="http://schemas.microsoft.com/office/drawing/2010/main" val="0"/>
                  </a:ext>
                </a:extLst>
              </a:blip>
              <a:srcRect/>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grpSp>
      <p:grpSp>
        <p:nvGrpSpPr>
          <p:cNvPr id="11" name="Group 2"/>
          <p:cNvGrpSpPr>
            <a:grpSpLocks/>
          </p:cNvGrpSpPr>
          <p:nvPr/>
        </p:nvGrpSpPr>
        <p:grpSpPr bwMode="auto">
          <a:xfrm>
            <a:off x="2771" y="0"/>
            <a:ext cx="2868613" cy="811212"/>
            <a:chOff x="4406" y="985"/>
            <a:chExt cx="4517" cy="1279"/>
          </a:xfrm>
        </p:grpSpPr>
        <p:sp>
          <p:nvSpPr>
            <p:cNvPr id="13" name="Rectangle 3"/>
            <p:cNvSpPr>
              <a:spLocks noChangeArrowheads="1"/>
            </p:cNvSpPr>
            <p:nvPr/>
          </p:nvSpPr>
          <p:spPr bwMode="auto">
            <a:xfrm>
              <a:off x="4406" y="1994"/>
              <a:ext cx="4517" cy="270"/>
            </a:xfrm>
            <a:prstGeom prst="rect">
              <a:avLst/>
            </a:prstGeom>
            <a:solidFill>
              <a:srgbClr val="DE6D06"/>
            </a:solidFill>
            <a:ln w="9525">
              <a:solidFill>
                <a:srgbClr val="DE6D06"/>
              </a:solidFill>
              <a:miter lim="800000"/>
              <a:headEnd/>
              <a:tailEnd/>
            </a:ln>
          </p:spPr>
          <p:txBody>
            <a:bodyPr vert="horz" wrap="square" lIns="91440" tIns="45720" rIns="91440" bIns="45720" numCol="1" anchor="t" anchorCtr="0" compatLnSpc="1">
              <a:prstTxWarp prst="textNoShape">
                <a:avLst/>
              </a:prstTxWarp>
            </a:bodyPr>
            <a:lstStyle/>
            <a:p>
              <a:endParaRPr lang="en-GB"/>
            </a:p>
          </p:txBody>
        </p:sp>
        <p:pic>
          <p:nvPicPr>
            <p:cNvPr id="15" name="Picture 4" descr="\\wilsongunn.local\dfs\ClientApps\Global Templates\Images\wg-logo.png"/>
            <p:cNvPicPr>
              <a:picLocks noChangeAspect="1" noChangeArrowheads="1"/>
            </p:cNvPicPr>
            <p:nvPr/>
          </p:nvPicPr>
          <p:blipFill>
            <a:blip r:link="rId5">
              <a:extLst>
                <a:ext uri="{28A0092B-C50C-407E-A947-70E740481C1C}">
                  <a14:useLocalDpi xmlns:a14="http://schemas.microsoft.com/office/drawing/2010/main" val="0"/>
                </a:ext>
              </a:extLst>
            </a:blip>
            <a:srcRect/>
            <a:stretch>
              <a:fillRect/>
            </a:stretch>
          </p:blipFill>
          <p:spPr bwMode="auto">
            <a:xfrm>
              <a:off x="5023" y="985"/>
              <a:ext cx="3900" cy="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 name="Picture 2" descr="Z:\Nagoya Protocol\Salford Uni logo.jpg"/>
          <p:cNvPicPr>
            <a:picLocks noChangeAspect="1" noChangeArrowheads="1"/>
          </p:cNvPicPr>
          <p:nvPr/>
        </p:nvPicPr>
        <p:blipFill rotWithShape="1">
          <a:blip r:embed="rId6">
            <a:extLst>
              <a:ext uri="{28A0092B-C50C-407E-A947-70E740481C1C}">
                <a14:useLocalDpi xmlns:a14="http://schemas.microsoft.com/office/drawing/2010/main" val="0"/>
              </a:ext>
            </a:extLst>
          </a:blip>
          <a:srcRect l="12070" t="10747" r="13297" b="9718"/>
          <a:stretch/>
        </p:blipFill>
        <p:spPr bwMode="auto">
          <a:xfrm>
            <a:off x="6925211" y="0"/>
            <a:ext cx="2054432" cy="1318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479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79512" y="1628800"/>
            <a:ext cx="8712968" cy="5047536"/>
          </a:xfrm>
          <a:prstGeom prst="rect">
            <a:avLst/>
          </a:prstGeom>
          <a:noFill/>
        </p:spPr>
        <p:txBody>
          <a:bodyPr wrap="square" rtlCol="0">
            <a:spAutoFit/>
          </a:bodyPr>
          <a:lstStyle/>
          <a:p>
            <a:r>
              <a:rPr lang="en-GB" sz="1400" b="1" u="sng" dirty="0" smtClean="0">
                <a:solidFill>
                  <a:schemeClr val="tx2"/>
                </a:solidFill>
                <a:latin typeface="Arial" panose="020B0604020202020204" pitchFamily="34" charset="0"/>
                <a:cs typeface="Arial" panose="020B0604020202020204" pitchFamily="34" charset="0"/>
              </a:rPr>
              <a:t>Supporting due diligence</a:t>
            </a:r>
          </a:p>
          <a:p>
            <a:endParaRPr lang="en-GB" sz="1400" b="1" u="sng" dirty="0">
              <a:solidFill>
                <a:schemeClr val="tx2"/>
              </a:solidFill>
              <a:latin typeface="Arial" panose="020B0604020202020204" pitchFamily="34" charset="0"/>
              <a:cs typeface="Arial" panose="020B0604020202020204" pitchFamily="34" charset="0"/>
            </a:endParaRPr>
          </a:p>
          <a:p>
            <a:r>
              <a:rPr lang="en-GB" sz="1400" dirty="0" smtClean="0">
                <a:solidFill>
                  <a:schemeClr val="tx2"/>
                </a:solidFill>
                <a:latin typeface="Arial" panose="020B0604020202020204" pitchFamily="34" charset="0"/>
                <a:cs typeface="Arial" panose="020B0604020202020204" pitchFamily="34" charset="0"/>
              </a:rPr>
              <a:t>Two EU provisions to assist Users</a:t>
            </a:r>
            <a:r>
              <a:rPr lang="en-GB" sz="1400" dirty="0" smtClean="0">
                <a:solidFill>
                  <a:schemeClr val="tx2"/>
                </a:solidFill>
                <a:latin typeface="Arial" panose="020B0604020202020204" pitchFamily="34" charset="0"/>
                <a:cs typeface="Arial" panose="020B0604020202020204" pitchFamily="34" charset="0"/>
              </a:rPr>
              <a:t>:</a:t>
            </a:r>
            <a:endParaRPr lang="en-GB" sz="1400" b="1" u="sng" dirty="0" smtClean="0">
              <a:solidFill>
                <a:schemeClr val="tx2"/>
              </a:solidFill>
              <a:latin typeface="Arial" panose="020B0604020202020204" pitchFamily="34" charset="0"/>
              <a:cs typeface="Arial" panose="020B0604020202020204" pitchFamily="34" charset="0"/>
            </a:endParaRPr>
          </a:p>
          <a:p>
            <a:endParaRPr lang="en-GB" sz="1400" b="1" u="sng" dirty="0" smtClean="0">
              <a:solidFill>
                <a:schemeClr val="tx2"/>
              </a:solidFill>
              <a:latin typeface="Arial" panose="020B0604020202020204" pitchFamily="34" charset="0"/>
              <a:cs typeface="Arial" panose="020B0604020202020204" pitchFamily="34" charset="0"/>
            </a:endParaRPr>
          </a:p>
          <a:p>
            <a:pPr marL="342900" indent="-342900">
              <a:buFont typeface="+mj-lt"/>
              <a:buAutoNum type="arabicPeriod"/>
            </a:pPr>
            <a:r>
              <a:rPr lang="en-GB" sz="1400" b="1" u="sng" dirty="0" smtClean="0">
                <a:solidFill>
                  <a:schemeClr val="tx2"/>
                </a:solidFill>
                <a:latin typeface="Arial" panose="020B0604020202020204" pitchFamily="34" charset="0"/>
                <a:cs typeface="Arial" panose="020B0604020202020204" pitchFamily="34" charset="0"/>
              </a:rPr>
              <a:t>Registered </a:t>
            </a:r>
            <a:r>
              <a:rPr lang="en-GB" sz="1400" b="1" u="sng" dirty="0" smtClean="0">
                <a:solidFill>
                  <a:schemeClr val="tx2"/>
                </a:solidFill>
                <a:latin typeface="Arial" panose="020B0604020202020204" pitchFamily="34" charset="0"/>
                <a:cs typeface="Arial" panose="020B0604020202020204" pitchFamily="34" charset="0"/>
              </a:rPr>
              <a:t>Collections (EU Reg 511/2014, Art. 5) </a:t>
            </a:r>
            <a:r>
              <a:rPr lang="en-GB" sz="1400" b="1" u="sng" dirty="0" smtClean="0">
                <a:solidFill>
                  <a:schemeClr val="tx2"/>
                </a:solidFill>
                <a:latin typeface="Arial" panose="020B0604020202020204" pitchFamily="34" charset="0"/>
                <a:cs typeface="Arial" panose="020B0604020202020204" pitchFamily="34" charset="0"/>
              </a:rPr>
              <a:t>– </a:t>
            </a:r>
            <a:r>
              <a:rPr lang="en-GB" sz="1400" b="1" u="sng" dirty="0" smtClean="0">
                <a:solidFill>
                  <a:schemeClr val="tx2"/>
                </a:solidFill>
                <a:latin typeface="Arial" panose="020B0604020202020204" pitchFamily="34" charset="0"/>
                <a:cs typeface="Arial" panose="020B0604020202020204" pitchFamily="34" charset="0"/>
              </a:rPr>
              <a:t>low burden </a:t>
            </a:r>
            <a:r>
              <a:rPr lang="en-GB" sz="1400" b="1" u="sng" dirty="0" smtClean="0">
                <a:solidFill>
                  <a:schemeClr val="tx2"/>
                </a:solidFill>
                <a:latin typeface="Arial" panose="020B0604020202020204" pitchFamily="34" charset="0"/>
                <a:cs typeface="Arial" panose="020B0604020202020204" pitchFamily="34" charset="0"/>
              </a:rPr>
              <a:t>on the user</a:t>
            </a:r>
          </a:p>
          <a:p>
            <a:pPr marL="800100" lvl="1" indent="-342900">
              <a:buFont typeface="+mj-lt"/>
              <a:buAutoNum type="arabicPeriod"/>
            </a:pPr>
            <a:endParaRPr lang="en-GB" sz="1400" b="1" u="sng" dirty="0">
              <a:solidFill>
                <a:schemeClr val="tx2"/>
              </a:solidFill>
              <a:latin typeface="Arial" panose="020B0604020202020204" pitchFamily="34" charset="0"/>
              <a:cs typeface="Arial" panose="020B0604020202020204" pitchFamily="34" charset="0"/>
            </a:endParaRPr>
          </a:p>
          <a:p>
            <a:pPr lvl="1"/>
            <a:r>
              <a:rPr lang="en-GB" sz="1400" dirty="0" smtClean="0">
                <a:solidFill>
                  <a:schemeClr val="tx2"/>
                </a:solidFill>
                <a:latin typeface="Arial" panose="020B0604020202020204" pitchFamily="34" charset="0"/>
                <a:cs typeface="Arial" panose="020B0604020202020204" pitchFamily="34" charset="0"/>
              </a:rPr>
              <a:t>Internet-based </a:t>
            </a:r>
            <a:r>
              <a:rPr lang="en-GB" sz="1400" dirty="0" smtClean="0">
                <a:solidFill>
                  <a:schemeClr val="tx2"/>
                </a:solidFill>
                <a:latin typeface="Arial" panose="020B0604020202020204" pitchFamily="34" charset="0"/>
                <a:cs typeface="Arial" panose="020B0604020202020204" pitchFamily="34" charset="0"/>
              </a:rPr>
              <a:t>register established by the European Commission (EC) </a:t>
            </a:r>
            <a:r>
              <a:rPr lang="en-GB" sz="1400" dirty="0" smtClean="0">
                <a:solidFill>
                  <a:schemeClr val="tx2"/>
                </a:solidFill>
                <a:latin typeface="Arial" panose="020B0604020202020204" pitchFamily="34" charset="0"/>
                <a:cs typeface="Arial" panose="020B0604020202020204" pitchFamily="34" charset="0"/>
              </a:rPr>
              <a:t>comprising sets of collected samples of genetic resources that is accumulated and </a:t>
            </a:r>
            <a:r>
              <a:rPr lang="en-GB" sz="1400" dirty="0" smtClean="0">
                <a:solidFill>
                  <a:schemeClr val="tx2"/>
                </a:solidFill>
                <a:latin typeface="Arial" panose="020B0604020202020204" pitchFamily="34" charset="0"/>
                <a:cs typeface="Arial" panose="020B0604020202020204" pitchFamily="34" charset="0"/>
              </a:rPr>
              <a:t>stored.</a:t>
            </a:r>
            <a:endParaRPr lang="en-GB" sz="1400" dirty="0" smtClean="0">
              <a:solidFill>
                <a:schemeClr val="tx2"/>
              </a:solidFill>
              <a:latin typeface="Arial" panose="020B0604020202020204" pitchFamily="34" charset="0"/>
              <a:cs typeface="Arial" panose="020B0604020202020204" pitchFamily="34" charset="0"/>
            </a:endParaRPr>
          </a:p>
          <a:p>
            <a:pPr lvl="1"/>
            <a:endParaRPr lang="en-GB" sz="1400" dirty="0">
              <a:solidFill>
                <a:schemeClr val="tx2"/>
              </a:solidFill>
              <a:latin typeface="Arial" panose="020B0604020202020204" pitchFamily="34" charset="0"/>
              <a:cs typeface="Arial" panose="020B0604020202020204" pitchFamily="34" charset="0"/>
            </a:endParaRPr>
          </a:p>
          <a:p>
            <a:pPr lvl="1"/>
            <a:r>
              <a:rPr lang="en-GB" sz="1400" dirty="0" smtClean="0">
                <a:solidFill>
                  <a:schemeClr val="tx2"/>
                </a:solidFill>
                <a:latin typeface="Arial" panose="020B0604020202020204" pitchFamily="34" charset="0"/>
                <a:cs typeface="Arial" panose="020B0604020202020204" pitchFamily="34" charset="0"/>
              </a:rPr>
              <a:t>A </a:t>
            </a:r>
            <a:r>
              <a:rPr lang="en-GB" sz="1400" dirty="0" smtClean="0">
                <a:solidFill>
                  <a:schemeClr val="tx2"/>
                </a:solidFill>
                <a:latin typeface="Arial" panose="020B0604020202020204" pitchFamily="34" charset="0"/>
                <a:cs typeface="Arial" panose="020B0604020202020204" pitchFamily="34" charset="0"/>
              </a:rPr>
              <a:t>user </a:t>
            </a:r>
            <a:r>
              <a:rPr lang="en-GB" sz="1400" dirty="0" smtClean="0">
                <a:solidFill>
                  <a:schemeClr val="tx2"/>
                </a:solidFill>
                <a:latin typeface="Arial" panose="020B0604020202020204" pitchFamily="34" charset="0"/>
                <a:cs typeface="Arial" panose="020B0604020202020204" pitchFamily="34" charset="0"/>
              </a:rPr>
              <a:t>obtaining a sample from this register shall be deemed to have exercised due diligence in accordance with EU regulations.</a:t>
            </a:r>
          </a:p>
          <a:p>
            <a:pPr lvl="1"/>
            <a:endParaRPr lang="en-GB" sz="1400" dirty="0" smtClean="0">
              <a:solidFill>
                <a:schemeClr val="tx2"/>
              </a:solidFill>
              <a:latin typeface="Arial" panose="020B0604020202020204" pitchFamily="34" charset="0"/>
              <a:cs typeface="Arial" panose="020B0604020202020204" pitchFamily="34" charset="0"/>
            </a:endParaRPr>
          </a:p>
          <a:p>
            <a:pPr lvl="1"/>
            <a:endParaRPr lang="en-GB" sz="1400" dirty="0">
              <a:solidFill>
                <a:schemeClr val="tx2"/>
              </a:solidFill>
              <a:latin typeface="Arial" panose="020B0604020202020204" pitchFamily="34" charset="0"/>
              <a:cs typeface="Arial" panose="020B0604020202020204" pitchFamily="34" charset="0"/>
            </a:endParaRPr>
          </a:p>
          <a:p>
            <a:pPr marL="342900" indent="-342900">
              <a:buFont typeface="+mj-lt"/>
              <a:buAutoNum type="arabicPeriod"/>
            </a:pPr>
            <a:r>
              <a:rPr lang="en-GB" sz="1400" b="1" u="sng" dirty="0" smtClean="0">
                <a:solidFill>
                  <a:schemeClr val="tx2"/>
                </a:solidFill>
                <a:latin typeface="Arial" panose="020B0604020202020204" pitchFamily="34" charset="0"/>
                <a:cs typeface="Arial" panose="020B0604020202020204" pitchFamily="34" charset="0"/>
              </a:rPr>
              <a:t>Best Practice </a:t>
            </a:r>
            <a:r>
              <a:rPr lang="en-GB" sz="1400" b="1" u="sng" dirty="0">
                <a:solidFill>
                  <a:schemeClr val="tx2"/>
                </a:solidFill>
                <a:latin typeface="Arial" panose="020B0604020202020204" pitchFamily="34" charset="0"/>
                <a:cs typeface="Arial" panose="020B0604020202020204" pitchFamily="34" charset="0"/>
              </a:rPr>
              <a:t>Recognition (EU Reg 511/2014, Art. </a:t>
            </a:r>
            <a:r>
              <a:rPr lang="en-GB" sz="1400" b="1" u="sng" dirty="0" smtClean="0">
                <a:solidFill>
                  <a:schemeClr val="tx2"/>
                </a:solidFill>
                <a:latin typeface="Arial" panose="020B0604020202020204" pitchFamily="34" charset="0"/>
                <a:cs typeface="Arial" panose="020B0604020202020204" pitchFamily="34" charset="0"/>
              </a:rPr>
              <a:t>8) </a:t>
            </a:r>
            <a:r>
              <a:rPr lang="en-GB" sz="1400" b="1" u="sng" dirty="0" smtClean="0">
                <a:solidFill>
                  <a:schemeClr val="tx2"/>
                </a:solidFill>
                <a:latin typeface="Arial" panose="020B0604020202020204" pitchFamily="34" charset="0"/>
                <a:cs typeface="Arial" panose="020B0604020202020204" pitchFamily="34" charset="0"/>
              </a:rPr>
              <a:t>– greater burden on the user</a:t>
            </a:r>
          </a:p>
          <a:p>
            <a:pPr marL="342900" indent="-342900">
              <a:buFont typeface="+mj-lt"/>
              <a:buAutoNum type="arabicPeriod"/>
            </a:pPr>
            <a:endParaRPr lang="en-GB" sz="1400" b="1" u="sng" dirty="0">
              <a:solidFill>
                <a:schemeClr val="tx2"/>
              </a:solidFill>
              <a:latin typeface="Arial" panose="020B0604020202020204" pitchFamily="34" charset="0"/>
              <a:cs typeface="Arial" panose="020B0604020202020204" pitchFamily="34" charset="0"/>
            </a:endParaRPr>
          </a:p>
          <a:p>
            <a:pPr lvl="1"/>
            <a:r>
              <a:rPr lang="en-GB" sz="1400" dirty="0" smtClean="0">
                <a:solidFill>
                  <a:schemeClr val="tx2"/>
                </a:solidFill>
                <a:latin typeface="Arial" panose="020B0604020202020204" pitchFamily="34" charset="0"/>
                <a:cs typeface="Arial" panose="020B0604020202020204" pitchFamily="34" charset="0"/>
              </a:rPr>
              <a:t>Associations of users may submit an application to the EC to have a combination of procedures, tools or mechanisms, developed by them, recognised as a best practice in accordance with the Protocol.  The application must be supported by evidence and information.</a:t>
            </a:r>
          </a:p>
          <a:p>
            <a:pPr lvl="1"/>
            <a:endParaRPr lang="en-GB" sz="1400" dirty="0">
              <a:solidFill>
                <a:schemeClr val="tx2"/>
              </a:solidFill>
              <a:latin typeface="Arial" panose="020B0604020202020204" pitchFamily="34" charset="0"/>
              <a:cs typeface="Arial" panose="020B0604020202020204" pitchFamily="34" charset="0"/>
            </a:endParaRPr>
          </a:p>
          <a:p>
            <a:pPr lvl="1"/>
            <a:r>
              <a:rPr lang="en-GB" sz="1400" dirty="0" smtClean="0">
                <a:solidFill>
                  <a:schemeClr val="tx2"/>
                </a:solidFill>
                <a:latin typeface="Arial" panose="020B0604020202020204" pitchFamily="34" charset="0"/>
                <a:cs typeface="Arial" panose="020B0604020202020204" pitchFamily="34" charset="0"/>
              </a:rPr>
              <a:t>If an </a:t>
            </a:r>
            <a:r>
              <a:rPr lang="en-GB" sz="1400" dirty="0" smtClean="0">
                <a:solidFill>
                  <a:schemeClr val="tx2"/>
                </a:solidFill>
                <a:latin typeface="Arial" panose="020B0604020202020204" pitchFamily="34" charset="0"/>
                <a:cs typeface="Arial" panose="020B0604020202020204" pitchFamily="34" charset="0"/>
              </a:rPr>
              <a:t>inspection of a user’s procedure shows that it complies with due diligence obligations, a lower frequency of future inspections may result – still a significant burden on the user</a:t>
            </a:r>
            <a:r>
              <a:rPr lang="en-GB" sz="1400" dirty="0" smtClean="0">
                <a:solidFill>
                  <a:schemeClr val="tx2"/>
                </a:solidFill>
                <a:latin typeface="Arial" panose="020B0604020202020204" pitchFamily="34" charset="0"/>
                <a:cs typeface="Arial" panose="020B0604020202020204" pitchFamily="34" charset="0"/>
              </a:rPr>
              <a:t>.</a:t>
            </a:r>
          </a:p>
          <a:p>
            <a:pPr lvl="1"/>
            <a:endParaRPr lang="en-GB" sz="1400" dirty="0">
              <a:solidFill>
                <a:schemeClr val="tx2"/>
              </a:solidFill>
              <a:latin typeface="Arial" panose="020B0604020202020204" pitchFamily="34" charset="0"/>
              <a:cs typeface="Arial" panose="020B0604020202020204" pitchFamily="34" charset="0"/>
            </a:endParaRPr>
          </a:p>
          <a:p>
            <a:pPr lvl="1"/>
            <a:r>
              <a:rPr lang="en-GB" sz="1400" dirty="0" smtClean="0">
                <a:solidFill>
                  <a:schemeClr val="tx2"/>
                </a:solidFill>
                <a:latin typeface="Arial" panose="020B0604020202020204" pitchFamily="34" charset="0"/>
                <a:cs typeface="Arial" panose="020B0604020202020204" pitchFamily="34" charset="0"/>
              </a:rPr>
              <a:t>A register of recognised best practices will be established by the EC.</a:t>
            </a:r>
            <a:endParaRPr lang="en-GB" sz="1400" dirty="0">
              <a:solidFill>
                <a:schemeClr val="tx2"/>
              </a:solidFill>
              <a:latin typeface="Arial" panose="020B0604020202020204" pitchFamily="34" charset="0"/>
              <a:cs typeface="Arial" panose="020B0604020202020204" pitchFamily="34" charset="0"/>
            </a:endParaRPr>
          </a:p>
        </p:txBody>
      </p:sp>
      <p:grpSp>
        <p:nvGrpSpPr>
          <p:cNvPr id="10" name="Group 9"/>
          <p:cNvGrpSpPr/>
          <p:nvPr/>
        </p:nvGrpSpPr>
        <p:grpSpPr>
          <a:xfrm>
            <a:off x="0" y="958871"/>
            <a:ext cx="4423656" cy="432048"/>
            <a:chOff x="2771" y="980729"/>
            <a:chExt cx="4423656" cy="432048"/>
          </a:xfrm>
        </p:grpSpPr>
        <p:pic>
          <p:nvPicPr>
            <p:cNvPr id="1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1" y="980729"/>
              <a:ext cx="4423656" cy="432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Oval 11"/>
            <p:cNvSpPr/>
            <p:nvPr/>
          </p:nvSpPr>
          <p:spPr>
            <a:xfrm>
              <a:off x="62122" y="994203"/>
              <a:ext cx="405099" cy="405099"/>
            </a:xfrm>
            <a:prstGeom prst="ellipse">
              <a:avLst/>
            </a:prstGeom>
            <a:blipFill>
              <a:blip r:embed="rId4">
                <a:extLst>
                  <a:ext uri="{28A0092B-C50C-407E-A947-70E740481C1C}">
                    <a14:useLocalDpi xmlns:a14="http://schemas.microsoft.com/office/drawing/2010/main" val="0"/>
                  </a:ext>
                </a:extLst>
              </a:blip>
              <a:srcRect/>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grpSp>
      <p:grpSp>
        <p:nvGrpSpPr>
          <p:cNvPr id="13" name="Group 2"/>
          <p:cNvGrpSpPr>
            <a:grpSpLocks/>
          </p:cNvGrpSpPr>
          <p:nvPr/>
        </p:nvGrpSpPr>
        <p:grpSpPr bwMode="auto">
          <a:xfrm>
            <a:off x="2771" y="0"/>
            <a:ext cx="2868613" cy="811212"/>
            <a:chOff x="4406" y="985"/>
            <a:chExt cx="4517" cy="1279"/>
          </a:xfrm>
        </p:grpSpPr>
        <p:sp>
          <p:nvSpPr>
            <p:cNvPr id="14" name="Rectangle 3"/>
            <p:cNvSpPr>
              <a:spLocks noChangeArrowheads="1"/>
            </p:cNvSpPr>
            <p:nvPr/>
          </p:nvSpPr>
          <p:spPr bwMode="auto">
            <a:xfrm>
              <a:off x="4406" y="1994"/>
              <a:ext cx="4517" cy="270"/>
            </a:xfrm>
            <a:prstGeom prst="rect">
              <a:avLst/>
            </a:prstGeom>
            <a:solidFill>
              <a:srgbClr val="DE6D06"/>
            </a:solidFill>
            <a:ln w="9525">
              <a:solidFill>
                <a:srgbClr val="DE6D06"/>
              </a:solidFill>
              <a:miter lim="800000"/>
              <a:headEnd/>
              <a:tailEnd/>
            </a:ln>
          </p:spPr>
          <p:txBody>
            <a:bodyPr vert="horz" wrap="square" lIns="91440" tIns="45720" rIns="91440" bIns="45720" numCol="1" anchor="t" anchorCtr="0" compatLnSpc="1">
              <a:prstTxWarp prst="textNoShape">
                <a:avLst/>
              </a:prstTxWarp>
            </a:bodyPr>
            <a:lstStyle/>
            <a:p>
              <a:endParaRPr lang="en-GB"/>
            </a:p>
          </p:txBody>
        </p:sp>
        <p:pic>
          <p:nvPicPr>
            <p:cNvPr id="15" name="Picture 4" descr="\\wilsongunn.local\dfs\ClientApps\Global Templates\Images\wg-logo.png"/>
            <p:cNvPicPr>
              <a:picLocks noChangeAspect="1" noChangeArrowheads="1"/>
            </p:cNvPicPr>
            <p:nvPr/>
          </p:nvPicPr>
          <p:blipFill>
            <a:blip r:link="rId5">
              <a:extLst>
                <a:ext uri="{28A0092B-C50C-407E-A947-70E740481C1C}">
                  <a14:useLocalDpi xmlns:a14="http://schemas.microsoft.com/office/drawing/2010/main" val="0"/>
                </a:ext>
              </a:extLst>
            </a:blip>
            <a:srcRect/>
            <a:stretch>
              <a:fillRect/>
            </a:stretch>
          </p:blipFill>
          <p:spPr bwMode="auto">
            <a:xfrm>
              <a:off x="5023" y="985"/>
              <a:ext cx="3900" cy="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 name="Picture 2" descr="Z:\Nagoya Protocol\Salford Uni logo.jpg"/>
          <p:cNvPicPr>
            <a:picLocks noChangeAspect="1" noChangeArrowheads="1"/>
          </p:cNvPicPr>
          <p:nvPr/>
        </p:nvPicPr>
        <p:blipFill rotWithShape="1">
          <a:blip r:embed="rId6">
            <a:extLst>
              <a:ext uri="{28A0092B-C50C-407E-A947-70E740481C1C}">
                <a14:useLocalDpi xmlns:a14="http://schemas.microsoft.com/office/drawing/2010/main" val="0"/>
              </a:ext>
            </a:extLst>
          </a:blip>
          <a:srcRect l="12070" t="10747" r="13297" b="9718"/>
          <a:stretch/>
        </p:blipFill>
        <p:spPr bwMode="auto">
          <a:xfrm>
            <a:off x="6925211" y="0"/>
            <a:ext cx="2054432" cy="1318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08566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6" y="980728"/>
            <a:ext cx="4424400" cy="455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179512" y="1700808"/>
            <a:ext cx="8784976" cy="4616648"/>
          </a:xfrm>
          <a:prstGeom prst="rect">
            <a:avLst/>
          </a:prstGeom>
          <a:noFill/>
        </p:spPr>
        <p:txBody>
          <a:bodyPr wrap="square" rtlCol="0">
            <a:spAutoFit/>
          </a:bodyPr>
          <a:lstStyle/>
          <a:p>
            <a:r>
              <a:rPr lang="en-GB" sz="1400" dirty="0" smtClean="0">
                <a:solidFill>
                  <a:schemeClr val="tx2"/>
                </a:solidFill>
                <a:latin typeface="Arial" panose="020B0604020202020204" pitchFamily="34" charset="0"/>
                <a:cs typeface="Arial" panose="020B0604020202020204" pitchFamily="34" charset="0"/>
              </a:rPr>
              <a:t>Difficult to predict…</a:t>
            </a:r>
          </a:p>
          <a:p>
            <a:endParaRPr lang="en-GB" sz="1400" dirty="0" smtClean="0">
              <a:solidFill>
                <a:schemeClr val="tx2"/>
              </a:solidFill>
              <a:latin typeface="Arial" panose="020B0604020202020204" pitchFamily="34" charset="0"/>
              <a:cs typeface="Arial" panose="020B0604020202020204" pitchFamily="34" charset="0"/>
            </a:endParaRPr>
          </a:p>
          <a:p>
            <a:endParaRPr lang="en-GB" sz="1400" dirty="0" smtClean="0">
              <a:solidFill>
                <a:schemeClr val="tx2"/>
              </a:solidFill>
              <a:latin typeface="Arial" panose="020B0604020202020204" pitchFamily="34" charset="0"/>
              <a:cs typeface="Arial" panose="020B0604020202020204" pitchFamily="34" charset="0"/>
            </a:endParaRPr>
          </a:p>
          <a:p>
            <a:endParaRPr lang="en-GB" sz="1400" dirty="0">
              <a:solidFill>
                <a:schemeClr val="tx2"/>
              </a:solidFill>
              <a:latin typeface="Arial" panose="020B0604020202020204" pitchFamily="34" charset="0"/>
              <a:cs typeface="Arial" panose="020B0604020202020204" pitchFamily="34" charset="0"/>
            </a:endParaRPr>
          </a:p>
          <a:p>
            <a:r>
              <a:rPr lang="en-GB" sz="1400" dirty="0" smtClean="0">
                <a:solidFill>
                  <a:schemeClr val="tx2"/>
                </a:solidFill>
                <a:latin typeface="Arial" panose="020B0604020202020204" pitchFamily="34" charset="0"/>
                <a:cs typeface="Arial" panose="020B0604020202020204" pitchFamily="34" charset="0"/>
              </a:rPr>
              <a:t>Currently, there are </a:t>
            </a:r>
            <a:r>
              <a:rPr lang="en-GB" sz="1400" b="1" dirty="0" smtClean="0">
                <a:solidFill>
                  <a:schemeClr val="tx2"/>
                </a:solidFill>
                <a:latin typeface="Arial" panose="020B0604020202020204" pitchFamily="34" charset="0"/>
                <a:cs typeface="Arial" panose="020B0604020202020204" pitchFamily="34" charset="0"/>
              </a:rPr>
              <a:t>no plans to amend </a:t>
            </a:r>
            <a:r>
              <a:rPr lang="en-GB" sz="1400" dirty="0" smtClean="0">
                <a:solidFill>
                  <a:schemeClr val="tx2"/>
                </a:solidFill>
                <a:latin typeface="Arial" panose="020B0604020202020204" pitchFamily="34" charset="0"/>
                <a:cs typeface="Arial" panose="020B0604020202020204" pitchFamily="34" charset="0"/>
              </a:rPr>
              <a:t>the European Patent Convention (EPC) in response to the Nagoya Protocol.  </a:t>
            </a:r>
          </a:p>
          <a:p>
            <a:endParaRPr lang="en-GB" sz="1400" dirty="0" smtClean="0">
              <a:solidFill>
                <a:schemeClr val="tx2"/>
              </a:solidFill>
              <a:latin typeface="Arial" panose="020B0604020202020204" pitchFamily="34" charset="0"/>
              <a:cs typeface="Arial" panose="020B0604020202020204" pitchFamily="34" charset="0"/>
            </a:endParaRPr>
          </a:p>
          <a:p>
            <a:endParaRPr lang="en-GB" sz="1400" dirty="0" smtClean="0">
              <a:solidFill>
                <a:schemeClr val="tx2"/>
              </a:solidFill>
              <a:latin typeface="Arial" panose="020B0604020202020204" pitchFamily="34" charset="0"/>
              <a:cs typeface="Arial" panose="020B0604020202020204" pitchFamily="34" charset="0"/>
            </a:endParaRPr>
          </a:p>
          <a:p>
            <a:endParaRPr lang="en-GB" sz="1400" dirty="0">
              <a:solidFill>
                <a:schemeClr val="tx2"/>
              </a:solidFill>
              <a:latin typeface="Arial" panose="020B0604020202020204" pitchFamily="34" charset="0"/>
              <a:cs typeface="Arial" panose="020B0604020202020204" pitchFamily="34" charset="0"/>
            </a:endParaRPr>
          </a:p>
          <a:p>
            <a:r>
              <a:rPr lang="en-GB" sz="1400" dirty="0" smtClean="0">
                <a:solidFill>
                  <a:schemeClr val="tx2"/>
                </a:solidFill>
                <a:latin typeface="Arial" panose="020B0604020202020204" pitchFamily="34" charset="0"/>
                <a:cs typeface="Arial" panose="020B0604020202020204" pitchFamily="34" charset="0"/>
              </a:rPr>
              <a:t>However, the implementation of a proposed policy from the World Intellectual Property Organisation (WIPO) (WIPO/GRTKF/IC/28/4; Art. 3) would require a patent application to disclose:</a:t>
            </a:r>
          </a:p>
          <a:p>
            <a:endParaRPr lang="en-GB" sz="1400" dirty="0">
              <a:solidFill>
                <a:schemeClr val="tx2"/>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400" dirty="0" smtClean="0">
                <a:solidFill>
                  <a:schemeClr val="tx2"/>
                </a:solidFill>
                <a:latin typeface="Arial" panose="020B0604020202020204" pitchFamily="34" charset="0"/>
                <a:cs typeface="Arial" panose="020B0604020202020204" pitchFamily="34" charset="0"/>
              </a:rPr>
              <a:t>the origin of genetic resources and/or traditional knowledge, </a:t>
            </a:r>
          </a:p>
          <a:p>
            <a:pPr marL="285750" indent="-285750">
              <a:buFont typeface="Arial" panose="020B0604020202020204" pitchFamily="34" charset="0"/>
              <a:buChar char="•"/>
            </a:pPr>
            <a:r>
              <a:rPr lang="en-GB" sz="1400" dirty="0" smtClean="0">
                <a:solidFill>
                  <a:schemeClr val="tx2"/>
                </a:solidFill>
                <a:latin typeface="Arial" panose="020B0604020202020204" pitchFamily="34" charset="0"/>
                <a:cs typeface="Arial" panose="020B0604020202020204" pitchFamily="34" charset="0"/>
              </a:rPr>
              <a:t>ABS requirements imposed by the relevant CNA (including PIC), and </a:t>
            </a:r>
          </a:p>
          <a:p>
            <a:pPr marL="285750" indent="-285750">
              <a:buFont typeface="Arial" panose="020B0604020202020204" pitchFamily="34" charset="0"/>
              <a:buChar char="•"/>
            </a:pPr>
            <a:r>
              <a:rPr lang="en-GB" sz="1400" dirty="0" smtClean="0">
                <a:solidFill>
                  <a:schemeClr val="tx2"/>
                </a:solidFill>
                <a:latin typeface="Arial" panose="020B0604020202020204" pitchFamily="34" charset="0"/>
                <a:cs typeface="Arial" panose="020B0604020202020204" pitchFamily="34" charset="0"/>
              </a:rPr>
              <a:t>if the origin of the genetic resource is unknown, a declaration to that effect.  </a:t>
            </a:r>
          </a:p>
          <a:p>
            <a:endParaRPr lang="en-GB" sz="1400" dirty="0" smtClean="0">
              <a:solidFill>
                <a:schemeClr val="tx2"/>
              </a:solidFill>
              <a:latin typeface="Arial" panose="020B0604020202020204" pitchFamily="34" charset="0"/>
              <a:cs typeface="Arial" panose="020B0604020202020204" pitchFamily="34" charset="0"/>
            </a:endParaRPr>
          </a:p>
          <a:p>
            <a:endParaRPr lang="en-GB" sz="1400" dirty="0" smtClean="0">
              <a:solidFill>
                <a:schemeClr val="tx2"/>
              </a:solidFill>
              <a:latin typeface="Arial" panose="020B0604020202020204" pitchFamily="34" charset="0"/>
              <a:cs typeface="Arial" panose="020B0604020202020204" pitchFamily="34" charset="0"/>
            </a:endParaRPr>
          </a:p>
          <a:p>
            <a:endParaRPr lang="en-GB" sz="1400" dirty="0">
              <a:solidFill>
                <a:schemeClr val="tx2"/>
              </a:solidFill>
              <a:latin typeface="Arial" panose="020B0604020202020204" pitchFamily="34" charset="0"/>
              <a:cs typeface="Arial" panose="020B0604020202020204" pitchFamily="34" charset="0"/>
            </a:endParaRPr>
          </a:p>
          <a:p>
            <a:r>
              <a:rPr lang="en-GB" sz="1400" dirty="0" smtClean="0">
                <a:solidFill>
                  <a:schemeClr val="tx2"/>
                </a:solidFill>
                <a:latin typeface="Arial" panose="020B0604020202020204" pitchFamily="34" charset="0"/>
                <a:cs typeface="Arial" panose="020B0604020202020204" pitchFamily="34" charset="0"/>
              </a:rPr>
              <a:t>This may result in the prevention of grant of a patent through lack of sufficiency of </a:t>
            </a:r>
            <a:r>
              <a:rPr lang="en-GB" sz="1400" dirty="0" smtClean="0">
                <a:solidFill>
                  <a:schemeClr val="tx2"/>
                </a:solidFill>
                <a:latin typeface="Arial" panose="020B0604020202020204" pitchFamily="34" charset="0"/>
                <a:cs typeface="Arial" panose="020B0604020202020204" pitchFamily="34" charset="0"/>
              </a:rPr>
              <a:t>disclosure, </a:t>
            </a:r>
            <a:r>
              <a:rPr lang="en-GB" sz="1400" dirty="0" smtClean="0">
                <a:solidFill>
                  <a:schemeClr val="tx2"/>
                </a:solidFill>
                <a:latin typeface="Arial" panose="020B0604020202020204" pitchFamily="34" charset="0"/>
                <a:cs typeface="Arial" panose="020B0604020202020204" pitchFamily="34" charset="0"/>
              </a:rPr>
              <a:t>rather than an explicit lack of compliance with the Nagoya Protocol</a:t>
            </a:r>
            <a:r>
              <a:rPr lang="en-GB" sz="1400" dirty="0" smtClean="0">
                <a:solidFill>
                  <a:schemeClr val="tx2"/>
                </a:solidFill>
                <a:latin typeface="Arial" panose="020B0604020202020204" pitchFamily="34" charset="0"/>
                <a:cs typeface="Arial" panose="020B0604020202020204" pitchFamily="34" charset="0"/>
              </a:rPr>
              <a:t>.  This would allow the European Patent Office to ensure patent applicants abide with the provisions of the Nagoya Protocol without the need to amend the EPC.</a:t>
            </a:r>
            <a:endParaRPr lang="en-GB" sz="1400" dirty="0">
              <a:solidFill>
                <a:schemeClr val="tx2"/>
              </a:solidFill>
              <a:latin typeface="Arial" panose="020B0604020202020204" pitchFamily="34" charset="0"/>
              <a:cs typeface="Arial" panose="020B0604020202020204" pitchFamily="34" charset="0"/>
            </a:endParaRPr>
          </a:p>
        </p:txBody>
      </p:sp>
      <p:grpSp>
        <p:nvGrpSpPr>
          <p:cNvPr id="8" name="Group 2"/>
          <p:cNvGrpSpPr>
            <a:grpSpLocks/>
          </p:cNvGrpSpPr>
          <p:nvPr/>
        </p:nvGrpSpPr>
        <p:grpSpPr bwMode="auto">
          <a:xfrm>
            <a:off x="2771" y="0"/>
            <a:ext cx="2868613" cy="811212"/>
            <a:chOff x="4406" y="985"/>
            <a:chExt cx="4517" cy="1279"/>
          </a:xfrm>
        </p:grpSpPr>
        <p:sp>
          <p:nvSpPr>
            <p:cNvPr id="9" name="Rectangle 3"/>
            <p:cNvSpPr>
              <a:spLocks noChangeArrowheads="1"/>
            </p:cNvSpPr>
            <p:nvPr/>
          </p:nvSpPr>
          <p:spPr bwMode="auto">
            <a:xfrm>
              <a:off x="4406" y="1994"/>
              <a:ext cx="4517" cy="270"/>
            </a:xfrm>
            <a:prstGeom prst="rect">
              <a:avLst/>
            </a:prstGeom>
            <a:solidFill>
              <a:srgbClr val="DE6D06"/>
            </a:solidFill>
            <a:ln w="9525">
              <a:solidFill>
                <a:srgbClr val="DE6D06"/>
              </a:solidFill>
              <a:miter lim="800000"/>
              <a:headEnd/>
              <a:tailEnd/>
            </a:ln>
          </p:spPr>
          <p:txBody>
            <a:bodyPr vert="horz" wrap="square" lIns="91440" tIns="45720" rIns="91440" bIns="45720" numCol="1" anchor="t" anchorCtr="0" compatLnSpc="1">
              <a:prstTxWarp prst="textNoShape">
                <a:avLst/>
              </a:prstTxWarp>
            </a:bodyPr>
            <a:lstStyle/>
            <a:p>
              <a:endParaRPr lang="en-GB"/>
            </a:p>
          </p:txBody>
        </p:sp>
        <p:pic>
          <p:nvPicPr>
            <p:cNvPr id="10" name="Picture 4" descr="\\wilsongunn.local\dfs\ClientApps\Global Templates\Images\wg-logo.png"/>
            <p:cNvPicPr>
              <a:picLocks noChangeAspect="1" noChangeArrowheads="1"/>
            </p:cNvPicPr>
            <p:nvPr/>
          </p:nvPicPr>
          <p:blipFill>
            <a:blip r:link="rId4">
              <a:extLst>
                <a:ext uri="{28A0092B-C50C-407E-A947-70E740481C1C}">
                  <a14:useLocalDpi xmlns:a14="http://schemas.microsoft.com/office/drawing/2010/main" val="0"/>
                </a:ext>
              </a:extLst>
            </a:blip>
            <a:srcRect/>
            <a:stretch>
              <a:fillRect/>
            </a:stretch>
          </p:blipFill>
          <p:spPr bwMode="auto">
            <a:xfrm>
              <a:off x="5023" y="985"/>
              <a:ext cx="3900" cy="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1" name="Picture 2" descr="Z:\Nagoya Protocol\Salford Uni logo.jpg"/>
          <p:cNvPicPr>
            <a:picLocks noChangeAspect="1" noChangeArrowheads="1"/>
          </p:cNvPicPr>
          <p:nvPr/>
        </p:nvPicPr>
        <p:blipFill rotWithShape="1">
          <a:blip r:embed="rId5">
            <a:extLst>
              <a:ext uri="{28A0092B-C50C-407E-A947-70E740481C1C}">
                <a14:useLocalDpi xmlns:a14="http://schemas.microsoft.com/office/drawing/2010/main" val="0"/>
              </a:ext>
            </a:extLst>
          </a:blip>
          <a:srcRect l="12070" t="10747" r="13297" b="9718"/>
          <a:stretch/>
        </p:blipFill>
        <p:spPr bwMode="auto">
          <a:xfrm>
            <a:off x="6925211" y="0"/>
            <a:ext cx="2054432" cy="1318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54015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3465900" y="2034382"/>
            <a:ext cx="4736018" cy="3986906"/>
            <a:chOff x="1036637" y="2168526"/>
            <a:chExt cx="3917950" cy="3316287"/>
          </a:xfrm>
        </p:grpSpPr>
        <p:sp>
          <p:nvSpPr>
            <p:cNvPr id="9" name="AutoShape 2"/>
            <p:cNvSpPr>
              <a:spLocks noChangeArrowheads="1"/>
            </p:cNvSpPr>
            <p:nvPr/>
          </p:nvSpPr>
          <p:spPr bwMode="auto">
            <a:xfrm>
              <a:off x="1036637" y="2168526"/>
              <a:ext cx="1474787" cy="682625"/>
            </a:xfrm>
            <a:prstGeom prst="roundRect">
              <a:avLst>
                <a:gd name="adj" fmla="val 16667"/>
              </a:avLst>
            </a:prstGeom>
            <a:solidFill>
              <a:srgbClr val="1F497D"/>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50000"/>
                </a:lnSpc>
                <a:spcBef>
                  <a:spcPct val="0"/>
                </a:spcBef>
                <a:spcAft>
                  <a:spcPts val="1000"/>
                </a:spcAft>
                <a:buClrTx/>
                <a:buSzTx/>
                <a:buFontTx/>
                <a:buNone/>
                <a:tabLst/>
              </a:pPr>
              <a:r>
                <a:rPr kumimoji="0" lang="en-GB" altLang="en-US" sz="1050" b="1" i="0" u="none" strike="noStrike" cap="none" normalizeH="0" baseline="0" dirty="0" smtClean="0">
                  <a:ln>
                    <a:noFill/>
                  </a:ln>
                  <a:solidFill>
                    <a:srgbClr val="FFFFFF"/>
                  </a:solidFill>
                  <a:effectLst/>
                  <a:latin typeface="Arial" pitchFamily="34" charset="0"/>
                  <a:cs typeface="Arial" pitchFamily="34" charset="0"/>
                </a:rPr>
                <a:t>Researcher receives funding for research</a:t>
              </a:r>
              <a:endParaRPr kumimoji="0" lang="en-US" altLang="en-US" sz="1050" b="1" i="0" u="none" strike="noStrike" cap="none" normalizeH="0" baseline="0" dirty="0" smtClean="0">
                <a:ln>
                  <a:noFill/>
                </a:ln>
                <a:solidFill>
                  <a:schemeClr val="tx1"/>
                </a:solidFill>
                <a:effectLst/>
                <a:latin typeface="Arial" pitchFamily="34" charset="0"/>
                <a:cs typeface="Arial" pitchFamily="34" charset="0"/>
              </a:endParaRPr>
            </a:p>
          </p:txBody>
        </p:sp>
        <p:cxnSp>
          <p:nvCxnSpPr>
            <p:cNvPr id="2051" name="AutoShape 3"/>
            <p:cNvCxnSpPr>
              <a:cxnSpLocks noChangeShapeType="1"/>
            </p:cNvCxnSpPr>
            <p:nvPr/>
          </p:nvCxnSpPr>
          <p:spPr bwMode="auto">
            <a:xfrm>
              <a:off x="1774824" y="2851151"/>
              <a:ext cx="0" cy="573087"/>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0" name="AutoShape 4"/>
            <p:cNvSpPr>
              <a:spLocks noChangeArrowheads="1"/>
            </p:cNvSpPr>
            <p:nvPr/>
          </p:nvSpPr>
          <p:spPr bwMode="auto">
            <a:xfrm>
              <a:off x="1036637" y="3424238"/>
              <a:ext cx="1474787" cy="750888"/>
            </a:xfrm>
            <a:prstGeom prst="roundRect">
              <a:avLst>
                <a:gd name="adj" fmla="val 16667"/>
              </a:avLst>
            </a:prstGeom>
            <a:solidFill>
              <a:srgbClr val="1F497D"/>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50000"/>
                </a:lnSpc>
                <a:spcBef>
                  <a:spcPct val="0"/>
                </a:spcBef>
                <a:spcAft>
                  <a:spcPts val="1000"/>
                </a:spcAft>
                <a:buClrTx/>
                <a:buSzTx/>
                <a:buFontTx/>
                <a:buNone/>
                <a:tabLst/>
              </a:pPr>
              <a:r>
                <a:rPr kumimoji="0" lang="en-GB" altLang="en-US" sz="1050" b="1" i="0" u="none" strike="noStrike" cap="none" normalizeH="0" baseline="0" dirty="0" smtClean="0">
                  <a:ln>
                    <a:noFill/>
                  </a:ln>
                  <a:solidFill>
                    <a:srgbClr val="FFFFFF"/>
                  </a:solidFill>
                  <a:effectLst/>
                  <a:latin typeface="Arial" pitchFamily="34" charset="0"/>
                  <a:cs typeface="Arial" pitchFamily="34" charset="0"/>
                </a:rPr>
                <a:t>Genetic resource (or </a:t>
              </a:r>
              <a:r>
                <a:rPr kumimoji="0" lang="en-GB" altLang="en-US" sz="1050" b="1" i="0" u="none" strike="noStrike" cap="none" normalizeH="0" baseline="0" dirty="0" smtClean="0">
                  <a:ln>
                    <a:noFill/>
                  </a:ln>
                  <a:solidFill>
                    <a:srgbClr val="FFFFFF"/>
                  </a:solidFill>
                  <a:effectLst/>
                  <a:latin typeface="Arial" pitchFamily="34" charset="0"/>
                  <a:cs typeface="Arial" pitchFamily="34" charset="0"/>
                </a:rPr>
                <a:t>its </a:t>
              </a:r>
              <a:r>
                <a:rPr kumimoji="0" lang="en-GB" altLang="en-US" sz="1050" b="1" i="0" u="none" strike="noStrike" cap="none" normalizeH="0" baseline="0" dirty="0" smtClean="0">
                  <a:ln>
                    <a:noFill/>
                  </a:ln>
                  <a:solidFill>
                    <a:srgbClr val="FFFFFF"/>
                  </a:solidFill>
                  <a:effectLst/>
                  <a:latin typeface="Arial" pitchFamily="34" charset="0"/>
                  <a:cs typeface="Arial" pitchFamily="34" charset="0"/>
                </a:rPr>
                <a:t>derivative) </a:t>
              </a:r>
              <a:r>
                <a:rPr kumimoji="0" lang="en-GB" altLang="en-US" sz="1050" b="1" i="0" u="none" strike="noStrike" cap="none" normalizeH="0" baseline="0" dirty="0" smtClean="0">
                  <a:ln>
                    <a:noFill/>
                  </a:ln>
                  <a:solidFill>
                    <a:srgbClr val="FFFFFF"/>
                  </a:solidFill>
                  <a:effectLst/>
                  <a:latin typeface="Arial" pitchFamily="34" charset="0"/>
                  <a:cs typeface="Arial" pitchFamily="34" charset="0"/>
                </a:rPr>
                <a:t>identified by researcher</a:t>
              </a:r>
              <a:endParaRPr kumimoji="0" lang="en-US" altLang="en-US" sz="105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053" name="AutoShape 5"/>
            <p:cNvCxnSpPr>
              <a:cxnSpLocks noChangeShapeType="1"/>
            </p:cNvCxnSpPr>
            <p:nvPr/>
          </p:nvCxnSpPr>
          <p:spPr bwMode="auto">
            <a:xfrm>
              <a:off x="1774824" y="4175126"/>
              <a:ext cx="0" cy="50482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1" name="AutoShape 6"/>
            <p:cNvSpPr>
              <a:spLocks noChangeArrowheads="1"/>
            </p:cNvSpPr>
            <p:nvPr/>
          </p:nvSpPr>
          <p:spPr bwMode="auto">
            <a:xfrm>
              <a:off x="1036637" y="4679951"/>
              <a:ext cx="1474787" cy="804862"/>
            </a:xfrm>
            <a:prstGeom prst="roundRect">
              <a:avLst>
                <a:gd name="adj" fmla="val 16667"/>
              </a:avLst>
            </a:prstGeom>
            <a:solidFill>
              <a:srgbClr val="1F497D"/>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50000"/>
                </a:lnSpc>
                <a:spcBef>
                  <a:spcPct val="0"/>
                </a:spcBef>
                <a:spcAft>
                  <a:spcPts val="1000"/>
                </a:spcAft>
                <a:buClrTx/>
                <a:buSzTx/>
                <a:buFontTx/>
                <a:buNone/>
                <a:tabLst/>
              </a:pPr>
              <a:r>
                <a:rPr kumimoji="0" lang="en-GB" altLang="en-US" sz="1050" b="1" i="0" u="none" strike="noStrike" cap="none" normalizeH="0" baseline="0" dirty="0" smtClean="0">
                  <a:ln>
                    <a:noFill/>
                  </a:ln>
                  <a:solidFill>
                    <a:srgbClr val="FFFFFF"/>
                  </a:solidFill>
                  <a:effectLst/>
                  <a:latin typeface="Arial" pitchFamily="34" charset="0"/>
                  <a:cs typeface="Arial" pitchFamily="34" charset="0"/>
                </a:rPr>
                <a:t>Researcher registers on </a:t>
              </a:r>
              <a:r>
                <a:rPr kumimoji="0" lang="en-GB" altLang="en-US" sz="1050" b="1" i="0" u="none" strike="noStrike" cap="none" normalizeH="0" baseline="0" dirty="0" smtClean="0">
                  <a:ln>
                    <a:noFill/>
                  </a:ln>
                  <a:solidFill>
                    <a:srgbClr val="FFFFFF"/>
                  </a:solidFill>
                  <a:effectLst/>
                  <a:latin typeface="Arial" pitchFamily="34" charset="0"/>
                  <a:cs typeface="Arial" pitchFamily="34" charset="0"/>
                </a:rPr>
                <a:t>ABS-CH </a:t>
              </a:r>
              <a:r>
                <a:rPr kumimoji="0" lang="en-GB" altLang="en-US" sz="1050" b="1" i="0" u="none" strike="noStrike" cap="none" normalizeH="0" baseline="0" dirty="0" smtClean="0">
                  <a:ln>
                    <a:noFill/>
                  </a:ln>
                  <a:solidFill>
                    <a:srgbClr val="FFFFFF"/>
                  </a:solidFill>
                  <a:effectLst/>
                  <a:latin typeface="Arial" pitchFamily="34" charset="0"/>
                  <a:cs typeface="Arial" pitchFamily="34" charset="0"/>
                </a:rPr>
                <a:t>website (preferred method)</a:t>
              </a:r>
              <a:endParaRPr kumimoji="0" lang="en-US" altLang="en-US" sz="105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Oval 7"/>
            <p:cNvSpPr>
              <a:spLocks noChangeArrowheads="1"/>
            </p:cNvSpPr>
            <p:nvPr/>
          </p:nvSpPr>
          <p:spPr bwMode="auto">
            <a:xfrm>
              <a:off x="3494087" y="4446588"/>
              <a:ext cx="1460500" cy="1038225"/>
            </a:xfrm>
            <a:prstGeom prst="ellipse">
              <a:avLst/>
            </a:prstGeom>
            <a:solidFill>
              <a:srgbClr val="FFFF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GB" altLang="en-US" sz="1050" b="1" i="0" u="none" strike="noStrike" cap="none" normalizeH="0" baseline="0" dirty="0" smtClean="0">
                  <a:ln>
                    <a:noFill/>
                  </a:ln>
                  <a:solidFill>
                    <a:schemeClr val="tx1"/>
                  </a:solidFill>
                  <a:effectLst/>
                  <a:latin typeface="Arial" pitchFamily="34" charset="0"/>
                  <a:cs typeface="Arial" pitchFamily="34" charset="0"/>
                </a:rPr>
                <a:t>NMRO (as CNA) </a:t>
              </a:r>
              <a:r>
                <a:rPr kumimoji="0" lang="en-GB" altLang="en-US" sz="1050" b="1" i="0" u="none" strike="noStrike" cap="none" normalizeH="0" baseline="0" dirty="0" smtClean="0">
                  <a:ln>
                    <a:noFill/>
                  </a:ln>
                  <a:solidFill>
                    <a:schemeClr val="tx1"/>
                  </a:solidFill>
                  <a:effectLst/>
                  <a:latin typeface="Arial" pitchFamily="34" charset="0"/>
                  <a:cs typeface="Arial" pitchFamily="34" charset="0"/>
                </a:rPr>
                <a:t>provide guidance on PIC and </a:t>
              </a:r>
              <a:r>
                <a:rPr kumimoji="0" lang="en-GB" altLang="en-US" sz="1050" b="1" i="0" u="none" strike="noStrike" cap="none" normalizeH="0" baseline="0" dirty="0" smtClean="0">
                  <a:ln>
                    <a:noFill/>
                  </a:ln>
                  <a:solidFill>
                    <a:schemeClr val="tx1"/>
                  </a:solidFill>
                  <a:effectLst/>
                  <a:latin typeface="Arial" pitchFamily="34" charset="0"/>
                  <a:cs typeface="Arial" pitchFamily="34" charset="0"/>
                </a:rPr>
                <a:t>MATs</a:t>
              </a:r>
              <a:endParaRPr kumimoji="0" lang="en-US" altLang="en-US" sz="105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056" name="AutoShape 8"/>
            <p:cNvCxnSpPr>
              <a:cxnSpLocks noChangeShapeType="1"/>
            </p:cNvCxnSpPr>
            <p:nvPr/>
          </p:nvCxnSpPr>
          <p:spPr bwMode="auto">
            <a:xfrm flipV="1">
              <a:off x="2511424" y="4679951"/>
              <a:ext cx="1077913" cy="300037"/>
            </a:xfrm>
            <a:prstGeom prst="bentConnector3">
              <a:avLst>
                <a:gd name="adj1" fmla="val 49972"/>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cxnSp>
        <p:cxnSp>
          <p:nvCxnSpPr>
            <p:cNvPr id="2057" name="AutoShape 9"/>
            <p:cNvCxnSpPr>
              <a:cxnSpLocks noChangeShapeType="1"/>
            </p:cNvCxnSpPr>
            <p:nvPr/>
          </p:nvCxnSpPr>
          <p:spPr bwMode="auto">
            <a:xfrm flipH="1">
              <a:off x="2511424" y="5308601"/>
              <a:ext cx="1158875"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grpSp>
      <p:sp>
        <p:nvSpPr>
          <p:cNvPr id="15" name="TextBox 14"/>
          <p:cNvSpPr txBox="1"/>
          <p:nvPr/>
        </p:nvSpPr>
        <p:spPr>
          <a:xfrm>
            <a:off x="15413" y="3843169"/>
            <a:ext cx="3071291" cy="338554"/>
          </a:xfrm>
          <a:prstGeom prst="rect">
            <a:avLst/>
          </a:prstGeom>
          <a:noFill/>
        </p:spPr>
        <p:txBody>
          <a:bodyPr wrap="square" rtlCol="0">
            <a:spAutoFit/>
          </a:bodyPr>
          <a:lstStyle/>
          <a:p>
            <a:pPr marL="342900" indent="-342900" algn="ctr">
              <a:buAutoNum type="arabicPeriod"/>
            </a:pPr>
            <a:r>
              <a:rPr lang="en-GB" sz="1600" b="1" dirty="0" smtClean="0">
                <a:solidFill>
                  <a:schemeClr val="accent6"/>
                </a:solidFill>
                <a:latin typeface="Arial" panose="020B0604020202020204" pitchFamily="34" charset="0"/>
                <a:cs typeface="Arial" panose="020B0604020202020204" pitchFamily="34" charset="0"/>
              </a:rPr>
              <a:t>Initial planning stage</a:t>
            </a:r>
          </a:p>
        </p:txBody>
      </p:sp>
      <p:sp>
        <p:nvSpPr>
          <p:cNvPr id="16" name="Left Brace 15"/>
          <p:cNvSpPr/>
          <p:nvPr/>
        </p:nvSpPr>
        <p:spPr>
          <a:xfrm>
            <a:off x="2887016" y="2034382"/>
            <a:ext cx="432048" cy="398690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nvGrpSpPr>
          <p:cNvPr id="18" name="Group 2"/>
          <p:cNvGrpSpPr>
            <a:grpSpLocks/>
          </p:cNvGrpSpPr>
          <p:nvPr/>
        </p:nvGrpSpPr>
        <p:grpSpPr bwMode="auto">
          <a:xfrm>
            <a:off x="2771" y="0"/>
            <a:ext cx="2868613" cy="811212"/>
            <a:chOff x="4406" y="985"/>
            <a:chExt cx="4517" cy="1279"/>
          </a:xfrm>
        </p:grpSpPr>
        <p:sp>
          <p:nvSpPr>
            <p:cNvPr id="19" name="Rectangle 3"/>
            <p:cNvSpPr>
              <a:spLocks noChangeArrowheads="1"/>
            </p:cNvSpPr>
            <p:nvPr/>
          </p:nvSpPr>
          <p:spPr bwMode="auto">
            <a:xfrm>
              <a:off x="4406" y="1994"/>
              <a:ext cx="4517" cy="270"/>
            </a:xfrm>
            <a:prstGeom prst="rect">
              <a:avLst/>
            </a:prstGeom>
            <a:solidFill>
              <a:srgbClr val="DE6D06"/>
            </a:solidFill>
            <a:ln w="9525">
              <a:solidFill>
                <a:srgbClr val="DE6D06"/>
              </a:solidFill>
              <a:miter lim="800000"/>
              <a:headEnd/>
              <a:tailEnd/>
            </a:ln>
          </p:spPr>
          <p:txBody>
            <a:bodyPr vert="horz" wrap="square" lIns="91440" tIns="45720" rIns="91440" bIns="45720" numCol="1" anchor="t" anchorCtr="0" compatLnSpc="1">
              <a:prstTxWarp prst="textNoShape">
                <a:avLst/>
              </a:prstTxWarp>
            </a:bodyPr>
            <a:lstStyle/>
            <a:p>
              <a:endParaRPr lang="en-GB"/>
            </a:p>
          </p:txBody>
        </p:sp>
        <p:pic>
          <p:nvPicPr>
            <p:cNvPr id="20" name="Picture 4" descr="\\wilsongunn.local\dfs\ClientApps\Global Templates\Images\wg-logo.png"/>
            <p:cNvPicPr>
              <a:picLocks noChangeAspect="1" noChangeArrowheads="1"/>
            </p:cNvPicPr>
            <p:nvPr/>
          </p:nvPicPr>
          <p:blipFill>
            <a:blip r:link="rId3">
              <a:extLst>
                <a:ext uri="{28A0092B-C50C-407E-A947-70E740481C1C}">
                  <a14:useLocalDpi xmlns:a14="http://schemas.microsoft.com/office/drawing/2010/main" val="0"/>
                </a:ext>
              </a:extLst>
            </a:blip>
            <a:srcRect/>
            <a:stretch>
              <a:fillRect/>
            </a:stretch>
          </p:blipFill>
          <p:spPr bwMode="auto">
            <a:xfrm>
              <a:off x="5023" y="985"/>
              <a:ext cx="3900" cy="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1" name="Picture 2" descr="Z:\Nagoya Protocol\Salford Uni logo.jpg"/>
          <p:cNvPicPr>
            <a:picLocks noChangeAspect="1" noChangeArrowheads="1"/>
          </p:cNvPicPr>
          <p:nvPr/>
        </p:nvPicPr>
        <p:blipFill rotWithShape="1">
          <a:blip r:embed="rId4">
            <a:extLst>
              <a:ext uri="{28A0092B-C50C-407E-A947-70E740481C1C}">
                <a14:useLocalDpi xmlns:a14="http://schemas.microsoft.com/office/drawing/2010/main" val="0"/>
              </a:ext>
            </a:extLst>
          </a:blip>
          <a:srcRect l="12070" t="10747" r="13297" b="9718"/>
          <a:stretch/>
        </p:blipFill>
        <p:spPr bwMode="auto">
          <a:xfrm>
            <a:off x="6925211" y="0"/>
            <a:ext cx="2054432" cy="1318161"/>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1" y="973926"/>
            <a:ext cx="4355449" cy="4617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087681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60032" y="595787"/>
            <a:ext cx="4192142" cy="5989638"/>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68248" y="1562676"/>
            <a:ext cx="4359736" cy="4832092"/>
          </a:xfrm>
          <a:prstGeom prst="rect">
            <a:avLst/>
          </a:prstGeom>
          <a:noFill/>
        </p:spPr>
        <p:txBody>
          <a:bodyPr wrap="square" rtlCol="0">
            <a:spAutoFit/>
          </a:bodyPr>
          <a:lstStyle/>
          <a:p>
            <a:pPr marL="342900" indent="-342900">
              <a:buAutoNum type="arabicPeriod" startAt="2"/>
            </a:pPr>
            <a:r>
              <a:rPr lang="en-GB" sz="1600" b="1" dirty="0" smtClean="0">
                <a:solidFill>
                  <a:schemeClr val="accent6"/>
                </a:solidFill>
                <a:latin typeface="Arial" panose="020B0604020202020204" pitchFamily="34" charset="0"/>
                <a:cs typeface="Arial" panose="020B0604020202020204" pitchFamily="34" charset="0"/>
              </a:rPr>
              <a:t>Is the Nagoya Protocol applicable to the required genetic </a:t>
            </a:r>
            <a:r>
              <a:rPr lang="en-GB" sz="1600" b="1" dirty="0" smtClean="0">
                <a:solidFill>
                  <a:schemeClr val="accent6"/>
                </a:solidFill>
                <a:latin typeface="Arial" panose="020B0604020202020204" pitchFamily="34" charset="0"/>
                <a:cs typeface="Arial" panose="020B0604020202020204" pitchFamily="34" charset="0"/>
              </a:rPr>
              <a:t>resource</a:t>
            </a:r>
            <a:endParaRPr lang="en-GB" sz="1600" b="1" dirty="0" smtClean="0">
              <a:solidFill>
                <a:schemeClr val="accent6"/>
              </a:solidFill>
              <a:latin typeface="Arial" panose="020B0604020202020204" pitchFamily="34" charset="0"/>
              <a:cs typeface="Arial" panose="020B0604020202020204" pitchFamily="34" charset="0"/>
            </a:endParaRPr>
          </a:p>
          <a:p>
            <a:endParaRPr lang="en-GB" sz="1600" b="1" dirty="0">
              <a:solidFill>
                <a:schemeClr val="tx2"/>
              </a:solidFill>
              <a:latin typeface="Arial" panose="020B0604020202020204" pitchFamily="34" charset="0"/>
              <a:cs typeface="Arial" panose="020B0604020202020204" pitchFamily="34" charset="0"/>
            </a:endParaRPr>
          </a:p>
          <a:p>
            <a:r>
              <a:rPr lang="en-GB" sz="1400" dirty="0" smtClean="0">
                <a:solidFill>
                  <a:schemeClr val="tx2"/>
                </a:solidFill>
                <a:latin typeface="Arial" panose="020B0604020202020204" pitchFamily="34" charset="0"/>
                <a:cs typeface="Arial" panose="020B0604020202020204" pitchFamily="34" charset="0"/>
              </a:rPr>
              <a:t>A – If the </a:t>
            </a:r>
            <a:r>
              <a:rPr lang="en-GB" sz="1400" dirty="0" smtClean="0">
                <a:solidFill>
                  <a:schemeClr val="tx2"/>
                </a:solidFill>
                <a:latin typeface="Arial" panose="020B0604020202020204" pitchFamily="34" charset="0"/>
                <a:cs typeface="Arial" panose="020B0604020202020204" pitchFamily="34" charset="0"/>
              </a:rPr>
              <a:t>genetic resource</a:t>
            </a:r>
            <a:r>
              <a:rPr lang="en-GB" sz="1400" dirty="0" smtClean="0">
                <a:solidFill>
                  <a:schemeClr val="tx2"/>
                </a:solidFill>
                <a:latin typeface="Arial" panose="020B0604020202020204" pitchFamily="34" charset="0"/>
                <a:cs typeface="Arial" panose="020B0604020202020204" pitchFamily="34" charset="0"/>
              </a:rPr>
              <a:t> </a:t>
            </a:r>
            <a:r>
              <a:rPr lang="en-GB" sz="1400" dirty="0" smtClean="0">
                <a:solidFill>
                  <a:schemeClr val="tx2"/>
                </a:solidFill>
                <a:latin typeface="Arial" panose="020B0604020202020204" pitchFamily="34" charset="0"/>
                <a:cs typeface="Arial" panose="020B0604020202020204" pitchFamily="34" charset="0"/>
              </a:rPr>
              <a:t>is obtained from a registered collection established in accordance with </a:t>
            </a:r>
            <a:r>
              <a:rPr lang="en-GB" sz="1400" dirty="0">
                <a:solidFill>
                  <a:schemeClr val="tx2"/>
                </a:solidFill>
                <a:latin typeface="Arial" panose="020B0604020202020204" pitchFamily="34" charset="0"/>
                <a:cs typeface="Arial" panose="020B0604020202020204" pitchFamily="34" charset="0"/>
              </a:rPr>
              <a:t>E</a:t>
            </a:r>
            <a:r>
              <a:rPr lang="en-GB" sz="1400" dirty="0" smtClean="0">
                <a:solidFill>
                  <a:schemeClr val="tx2"/>
                </a:solidFill>
                <a:latin typeface="Arial" panose="020B0604020202020204" pitchFamily="34" charset="0"/>
                <a:cs typeface="Arial" panose="020B0604020202020204" pitchFamily="34" charset="0"/>
              </a:rPr>
              <a:t>U </a:t>
            </a:r>
            <a:r>
              <a:rPr lang="en-GB" sz="1400" dirty="0" smtClean="0">
                <a:solidFill>
                  <a:schemeClr val="tx2"/>
                </a:solidFill>
                <a:latin typeface="Arial" panose="020B0604020202020204" pitchFamily="34" charset="0"/>
                <a:cs typeface="Arial" panose="020B0604020202020204" pitchFamily="34" charset="0"/>
              </a:rPr>
              <a:t>Reg </a:t>
            </a:r>
            <a:r>
              <a:rPr lang="en-GB" sz="1400" dirty="0" smtClean="0">
                <a:solidFill>
                  <a:schemeClr val="tx2"/>
                </a:solidFill>
                <a:latin typeface="Arial" panose="020B0604020202020204" pitchFamily="34" charset="0"/>
                <a:cs typeface="Arial" panose="020B0604020202020204" pitchFamily="34" charset="0"/>
              </a:rPr>
              <a:t>Art. 5, requirements relating to due diligence are fulfilled.  </a:t>
            </a:r>
            <a:endParaRPr lang="en-GB" sz="1400" dirty="0" smtClean="0">
              <a:solidFill>
                <a:schemeClr val="tx2"/>
              </a:solidFill>
              <a:latin typeface="Arial" panose="020B0604020202020204" pitchFamily="34" charset="0"/>
              <a:cs typeface="Arial" panose="020B0604020202020204" pitchFamily="34" charset="0"/>
            </a:endParaRPr>
          </a:p>
          <a:p>
            <a:endParaRPr lang="en-GB" sz="1400" dirty="0" smtClean="0">
              <a:solidFill>
                <a:schemeClr val="tx2"/>
              </a:solidFill>
              <a:latin typeface="Arial" panose="020B0604020202020204" pitchFamily="34" charset="0"/>
              <a:cs typeface="Arial" panose="020B0604020202020204" pitchFamily="34" charset="0"/>
            </a:endParaRPr>
          </a:p>
          <a:p>
            <a:endParaRPr lang="en-GB" sz="1400" dirty="0" smtClean="0">
              <a:solidFill>
                <a:schemeClr val="tx2"/>
              </a:solidFill>
              <a:latin typeface="Arial" panose="020B0604020202020204" pitchFamily="34" charset="0"/>
              <a:cs typeface="Arial" panose="020B0604020202020204" pitchFamily="34" charset="0"/>
            </a:endParaRPr>
          </a:p>
          <a:p>
            <a:endParaRPr lang="en-GB" sz="1400" dirty="0">
              <a:solidFill>
                <a:schemeClr val="tx2"/>
              </a:solidFill>
              <a:latin typeface="Arial" panose="020B0604020202020204" pitchFamily="34" charset="0"/>
              <a:cs typeface="Arial" panose="020B0604020202020204" pitchFamily="34" charset="0"/>
            </a:endParaRPr>
          </a:p>
          <a:p>
            <a:r>
              <a:rPr lang="en-GB" sz="1400" dirty="0" smtClean="0">
                <a:solidFill>
                  <a:schemeClr val="tx2"/>
                </a:solidFill>
                <a:latin typeface="Arial" panose="020B0604020202020204" pitchFamily="34" charset="0"/>
                <a:cs typeface="Arial" panose="020B0604020202020204" pitchFamily="34" charset="0"/>
              </a:rPr>
              <a:t>B – Significant countries not party to Nagoya </a:t>
            </a:r>
            <a:r>
              <a:rPr lang="en-GB" sz="1400" dirty="0" smtClean="0">
                <a:solidFill>
                  <a:schemeClr val="tx2"/>
                </a:solidFill>
                <a:latin typeface="Arial" panose="020B0604020202020204" pitchFamily="34" charset="0"/>
                <a:cs typeface="Arial" panose="020B0604020202020204" pitchFamily="34" charset="0"/>
              </a:rPr>
              <a:t>are United </a:t>
            </a:r>
            <a:r>
              <a:rPr lang="en-GB" sz="1400" dirty="0" smtClean="0">
                <a:solidFill>
                  <a:schemeClr val="tx2"/>
                </a:solidFill>
                <a:latin typeface="Arial" panose="020B0604020202020204" pitchFamily="34" charset="0"/>
                <a:cs typeface="Arial" panose="020B0604020202020204" pitchFamily="34" charset="0"/>
              </a:rPr>
              <a:t>States of </a:t>
            </a:r>
            <a:r>
              <a:rPr lang="en-GB" sz="1400" dirty="0" smtClean="0">
                <a:solidFill>
                  <a:schemeClr val="tx2"/>
                </a:solidFill>
                <a:latin typeface="Arial" panose="020B0604020202020204" pitchFamily="34" charset="0"/>
                <a:cs typeface="Arial" panose="020B0604020202020204" pitchFamily="34" charset="0"/>
              </a:rPr>
              <a:t>America, China and Canada.</a:t>
            </a:r>
            <a:endParaRPr lang="en-GB" sz="1400" dirty="0" smtClean="0">
              <a:solidFill>
                <a:schemeClr val="tx2"/>
              </a:solidFill>
              <a:latin typeface="Arial" panose="020B0604020202020204" pitchFamily="34" charset="0"/>
              <a:cs typeface="Arial" panose="020B0604020202020204" pitchFamily="34" charset="0"/>
            </a:endParaRPr>
          </a:p>
          <a:p>
            <a:endParaRPr lang="en-GB" sz="1400" dirty="0" smtClean="0">
              <a:solidFill>
                <a:schemeClr val="tx2"/>
              </a:solidFill>
              <a:latin typeface="Arial" panose="020B0604020202020204" pitchFamily="34" charset="0"/>
              <a:cs typeface="Arial" panose="020B0604020202020204" pitchFamily="34" charset="0"/>
            </a:endParaRPr>
          </a:p>
          <a:p>
            <a:endParaRPr lang="en-GB" sz="1400" dirty="0" smtClean="0">
              <a:solidFill>
                <a:schemeClr val="tx2"/>
              </a:solidFill>
              <a:latin typeface="Arial" panose="020B0604020202020204" pitchFamily="34" charset="0"/>
              <a:cs typeface="Arial" panose="020B0604020202020204" pitchFamily="34" charset="0"/>
            </a:endParaRPr>
          </a:p>
          <a:p>
            <a:endParaRPr lang="en-GB" sz="1400" dirty="0">
              <a:solidFill>
                <a:schemeClr val="tx2"/>
              </a:solidFill>
              <a:latin typeface="Arial" panose="020B0604020202020204" pitchFamily="34" charset="0"/>
              <a:cs typeface="Arial" panose="020B0604020202020204" pitchFamily="34" charset="0"/>
            </a:endParaRPr>
          </a:p>
          <a:p>
            <a:r>
              <a:rPr lang="en-GB" sz="1400" dirty="0" smtClean="0">
                <a:solidFill>
                  <a:schemeClr val="tx2"/>
                </a:solidFill>
                <a:latin typeface="Arial" panose="020B0604020202020204" pitchFamily="34" charset="0"/>
                <a:cs typeface="Arial" panose="020B0604020202020204" pitchFamily="34" charset="0"/>
              </a:rPr>
              <a:t>C – Some countries are proposing to implement legal frameworks encompassing the ABS provisions of Nagoya.  It is thought these frameworks will be accepted as an alternative to ABS.</a:t>
            </a:r>
          </a:p>
          <a:p>
            <a:endParaRPr lang="en-GB" b="1" dirty="0">
              <a:solidFill>
                <a:schemeClr val="tx2"/>
              </a:solidFill>
            </a:endParaRPr>
          </a:p>
          <a:p>
            <a:endParaRPr lang="en-GB" b="1" dirty="0">
              <a:solidFill>
                <a:schemeClr val="tx2"/>
              </a:solidFill>
            </a:endParaRPr>
          </a:p>
        </p:txBody>
      </p:sp>
      <p:sp>
        <p:nvSpPr>
          <p:cNvPr id="10" name="TextBox 9"/>
          <p:cNvSpPr txBox="1"/>
          <p:nvPr/>
        </p:nvSpPr>
        <p:spPr>
          <a:xfrm>
            <a:off x="5538804" y="796063"/>
            <a:ext cx="326611" cy="369332"/>
          </a:xfrm>
          <a:prstGeom prst="rect">
            <a:avLst/>
          </a:prstGeom>
          <a:noFill/>
        </p:spPr>
        <p:txBody>
          <a:bodyPr wrap="square" rtlCol="0">
            <a:spAutoFit/>
          </a:bodyPr>
          <a:lstStyle/>
          <a:p>
            <a:r>
              <a:rPr lang="en-GB" b="1" dirty="0" smtClean="0">
                <a:solidFill>
                  <a:schemeClr val="tx2"/>
                </a:solidFill>
              </a:rPr>
              <a:t>A</a:t>
            </a:r>
            <a:endParaRPr lang="en-GB" b="1" dirty="0">
              <a:solidFill>
                <a:schemeClr val="tx2"/>
              </a:solidFill>
            </a:endParaRPr>
          </a:p>
        </p:txBody>
      </p:sp>
      <p:sp>
        <p:nvSpPr>
          <p:cNvPr id="14" name="TextBox 13"/>
          <p:cNvSpPr txBox="1"/>
          <p:nvPr/>
        </p:nvSpPr>
        <p:spPr>
          <a:xfrm>
            <a:off x="4798120" y="1591169"/>
            <a:ext cx="326611" cy="369332"/>
          </a:xfrm>
          <a:prstGeom prst="rect">
            <a:avLst/>
          </a:prstGeom>
          <a:noFill/>
        </p:spPr>
        <p:txBody>
          <a:bodyPr wrap="square" rtlCol="0">
            <a:spAutoFit/>
          </a:bodyPr>
          <a:lstStyle/>
          <a:p>
            <a:r>
              <a:rPr lang="en-GB" b="1" dirty="0" smtClean="0">
                <a:solidFill>
                  <a:schemeClr val="tx2"/>
                </a:solidFill>
              </a:rPr>
              <a:t>B</a:t>
            </a:r>
            <a:endParaRPr lang="en-GB" b="1" dirty="0">
              <a:solidFill>
                <a:schemeClr val="tx2"/>
              </a:solidFill>
            </a:endParaRPr>
          </a:p>
        </p:txBody>
      </p:sp>
      <p:sp>
        <p:nvSpPr>
          <p:cNvPr id="15" name="TextBox 14"/>
          <p:cNvSpPr txBox="1"/>
          <p:nvPr/>
        </p:nvSpPr>
        <p:spPr>
          <a:xfrm>
            <a:off x="4798119" y="3655556"/>
            <a:ext cx="326611" cy="369332"/>
          </a:xfrm>
          <a:prstGeom prst="rect">
            <a:avLst/>
          </a:prstGeom>
          <a:noFill/>
        </p:spPr>
        <p:txBody>
          <a:bodyPr wrap="square" rtlCol="0">
            <a:spAutoFit/>
          </a:bodyPr>
          <a:lstStyle/>
          <a:p>
            <a:r>
              <a:rPr lang="en-GB" b="1" dirty="0" smtClean="0">
                <a:solidFill>
                  <a:schemeClr val="tx2"/>
                </a:solidFill>
              </a:rPr>
              <a:t>C</a:t>
            </a:r>
            <a:endParaRPr lang="en-GB" b="1" dirty="0">
              <a:solidFill>
                <a:schemeClr val="tx2"/>
              </a:solidFill>
            </a:endParaRPr>
          </a:p>
        </p:txBody>
      </p:sp>
      <p:grpSp>
        <p:nvGrpSpPr>
          <p:cNvPr id="13" name="Group 2"/>
          <p:cNvGrpSpPr>
            <a:grpSpLocks/>
          </p:cNvGrpSpPr>
          <p:nvPr/>
        </p:nvGrpSpPr>
        <p:grpSpPr bwMode="auto">
          <a:xfrm>
            <a:off x="2771" y="0"/>
            <a:ext cx="2868613" cy="811212"/>
            <a:chOff x="4406" y="985"/>
            <a:chExt cx="4517" cy="1279"/>
          </a:xfrm>
        </p:grpSpPr>
        <p:sp>
          <p:nvSpPr>
            <p:cNvPr id="16" name="Rectangle 3"/>
            <p:cNvSpPr>
              <a:spLocks noChangeArrowheads="1"/>
            </p:cNvSpPr>
            <p:nvPr/>
          </p:nvSpPr>
          <p:spPr bwMode="auto">
            <a:xfrm>
              <a:off x="4406" y="1994"/>
              <a:ext cx="4517" cy="270"/>
            </a:xfrm>
            <a:prstGeom prst="rect">
              <a:avLst/>
            </a:prstGeom>
            <a:solidFill>
              <a:srgbClr val="DE6D06"/>
            </a:solidFill>
            <a:ln w="9525">
              <a:solidFill>
                <a:srgbClr val="DE6D06"/>
              </a:solidFill>
              <a:miter lim="800000"/>
              <a:headEnd/>
              <a:tailEnd/>
            </a:ln>
          </p:spPr>
          <p:txBody>
            <a:bodyPr vert="horz" wrap="square" lIns="91440" tIns="45720" rIns="91440" bIns="45720" numCol="1" anchor="t" anchorCtr="0" compatLnSpc="1">
              <a:prstTxWarp prst="textNoShape">
                <a:avLst/>
              </a:prstTxWarp>
            </a:bodyPr>
            <a:lstStyle/>
            <a:p>
              <a:endParaRPr lang="en-GB"/>
            </a:p>
          </p:txBody>
        </p:sp>
        <p:pic>
          <p:nvPicPr>
            <p:cNvPr id="17" name="Picture 4" descr="\\wilsongunn.local\dfs\ClientApps\Global Templates\Images\wg-logo.png"/>
            <p:cNvPicPr>
              <a:picLocks noChangeAspect="1" noChangeArrowheads="1"/>
            </p:cNvPicPr>
            <p:nvPr/>
          </p:nvPicPr>
          <p:blipFill>
            <a:blip r:link="rId4">
              <a:extLst>
                <a:ext uri="{28A0092B-C50C-407E-A947-70E740481C1C}">
                  <a14:useLocalDpi xmlns:a14="http://schemas.microsoft.com/office/drawing/2010/main" val="0"/>
                </a:ext>
              </a:extLst>
            </a:blip>
            <a:srcRect/>
            <a:stretch>
              <a:fillRect/>
            </a:stretch>
          </p:blipFill>
          <p:spPr bwMode="auto">
            <a:xfrm>
              <a:off x="5023" y="985"/>
              <a:ext cx="3900" cy="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9"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1" y="973926"/>
            <a:ext cx="4355449" cy="4617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344773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2"/>
          <p:cNvGrpSpPr>
            <a:grpSpLocks/>
          </p:cNvGrpSpPr>
          <p:nvPr/>
        </p:nvGrpSpPr>
        <p:grpSpPr bwMode="auto">
          <a:xfrm>
            <a:off x="2771" y="0"/>
            <a:ext cx="2868613" cy="811212"/>
            <a:chOff x="4406" y="985"/>
            <a:chExt cx="4517" cy="1279"/>
          </a:xfrm>
        </p:grpSpPr>
        <p:sp>
          <p:nvSpPr>
            <p:cNvPr id="14" name="Rectangle 3"/>
            <p:cNvSpPr>
              <a:spLocks noChangeArrowheads="1"/>
            </p:cNvSpPr>
            <p:nvPr/>
          </p:nvSpPr>
          <p:spPr bwMode="auto">
            <a:xfrm>
              <a:off x="4406" y="1994"/>
              <a:ext cx="4517" cy="270"/>
            </a:xfrm>
            <a:prstGeom prst="rect">
              <a:avLst/>
            </a:prstGeom>
            <a:solidFill>
              <a:srgbClr val="DE6D06"/>
            </a:solidFill>
            <a:ln w="9525">
              <a:solidFill>
                <a:srgbClr val="DE6D06"/>
              </a:solidFill>
              <a:miter lim="800000"/>
              <a:headEnd/>
              <a:tailEnd/>
            </a:ln>
          </p:spPr>
          <p:txBody>
            <a:bodyPr vert="horz" wrap="square" lIns="91440" tIns="45720" rIns="91440" bIns="45720" numCol="1" anchor="t" anchorCtr="0" compatLnSpc="1">
              <a:prstTxWarp prst="textNoShape">
                <a:avLst/>
              </a:prstTxWarp>
            </a:bodyPr>
            <a:lstStyle/>
            <a:p>
              <a:endParaRPr lang="en-GB"/>
            </a:p>
          </p:txBody>
        </p:sp>
        <p:pic>
          <p:nvPicPr>
            <p:cNvPr id="15" name="Picture 4" descr="\\wilsongunn.local\dfs\ClientApps\Global Templates\Images\wg-logo.png"/>
            <p:cNvPicPr>
              <a:picLocks noChangeAspect="1" noChangeArrowheads="1"/>
            </p:cNvPicPr>
            <p:nvPr/>
          </p:nvPicPr>
          <p:blipFill>
            <a:blip r:link="rId3">
              <a:extLst>
                <a:ext uri="{28A0092B-C50C-407E-A947-70E740481C1C}">
                  <a14:useLocalDpi xmlns:a14="http://schemas.microsoft.com/office/drawing/2010/main" val="0"/>
                </a:ext>
              </a:extLst>
            </a:blip>
            <a:srcRect/>
            <a:stretch>
              <a:fillRect/>
            </a:stretch>
          </p:blipFill>
          <p:spPr bwMode="auto">
            <a:xfrm>
              <a:off x="5023" y="985"/>
              <a:ext cx="3900" cy="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Box 8"/>
          <p:cNvSpPr txBox="1"/>
          <p:nvPr/>
        </p:nvSpPr>
        <p:spPr>
          <a:xfrm>
            <a:off x="4566529" y="639963"/>
            <a:ext cx="379681" cy="369332"/>
          </a:xfrm>
          <a:prstGeom prst="rect">
            <a:avLst/>
          </a:prstGeom>
          <a:noFill/>
        </p:spPr>
        <p:txBody>
          <a:bodyPr wrap="square" rtlCol="0">
            <a:spAutoFit/>
          </a:bodyPr>
          <a:lstStyle/>
          <a:p>
            <a:r>
              <a:rPr lang="en-GB" b="1" dirty="0" smtClean="0">
                <a:solidFill>
                  <a:schemeClr val="tx2"/>
                </a:solidFill>
              </a:rPr>
              <a:t>A</a:t>
            </a:r>
            <a:endParaRPr lang="en-GB" b="1" dirty="0">
              <a:solidFill>
                <a:schemeClr val="tx2"/>
              </a:solidFill>
            </a:endParaRPr>
          </a:p>
        </p:txBody>
      </p:sp>
      <p:sp>
        <p:nvSpPr>
          <p:cNvPr id="11" name="TextBox 10"/>
          <p:cNvSpPr txBox="1"/>
          <p:nvPr/>
        </p:nvSpPr>
        <p:spPr>
          <a:xfrm>
            <a:off x="4613734" y="3354426"/>
            <a:ext cx="379681" cy="369332"/>
          </a:xfrm>
          <a:prstGeom prst="rect">
            <a:avLst/>
          </a:prstGeom>
          <a:noFill/>
        </p:spPr>
        <p:txBody>
          <a:bodyPr wrap="square" rtlCol="0">
            <a:spAutoFit/>
          </a:bodyPr>
          <a:lstStyle/>
          <a:p>
            <a:r>
              <a:rPr lang="en-GB" b="1" dirty="0" smtClean="0">
                <a:solidFill>
                  <a:schemeClr val="tx2"/>
                </a:solidFill>
              </a:rPr>
              <a:t>B</a:t>
            </a:r>
            <a:endParaRPr lang="en-GB" b="1" dirty="0">
              <a:solidFill>
                <a:schemeClr val="tx2"/>
              </a:solidFill>
            </a:endParaRPr>
          </a:p>
        </p:txBody>
      </p:sp>
      <p:sp>
        <p:nvSpPr>
          <p:cNvPr id="12" name="TextBox 11"/>
          <p:cNvSpPr txBox="1"/>
          <p:nvPr/>
        </p:nvSpPr>
        <p:spPr>
          <a:xfrm>
            <a:off x="4659454" y="5229200"/>
            <a:ext cx="379681" cy="369332"/>
          </a:xfrm>
          <a:prstGeom prst="rect">
            <a:avLst/>
          </a:prstGeom>
          <a:noFill/>
        </p:spPr>
        <p:txBody>
          <a:bodyPr wrap="square" rtlCol="0">
            <a:spAutoFit/>
          </a:bodyPr>
          <a:lstStyle/>
          <a:p>
            <a:r>
              <a:rPr lang="en-GB" b="1" dirty="0" smtClean="0">
                <a:solidFill>
                  <a:schemeClr val="tx2"/>
                </a:solidFill>
              </a:rPr>
              <a:t>C</a:t>
            </a:r>
            <a:endParaRPr lang="en-GB" b="1" dirty="0">
              <a:solidFill>
                <a:schemeClr val="tx2"/>
              </a:solidFill>
            </a:endParaRPr>
          </a:p>
        </p:txBody>
      </p:sp>
      <p:sp>
        <p:nvSpPr>
          <p:cNvPr id="10" name="TextBox 9"/>
          <p:cNvSpPr txBox="1"/>
          <p:nvPr/>
        </p:nvSpPr>
        <p:spPr>
          <a:xfrm>
            <a:off x="74778" y="1628800"/>
            <a:ext cx="4137181" cy="5201424"/>
          </a:xfrm>
          <a:prstGeom prst="rect">
            <a:avLst/>
          </a:prstGeom>
          <a:noFill/>
        </p:spPr>
        <p:txBody>
          <a:bodyPr wrap="square" rtlCol="0">
            <a:spAutoFit/>
          </a:bodyPr>
          <a:lstStyle/>
          <a:p>
            <a:pPr marL="342900" indent="-342900">
              <a:buAutoNum type="arabicPeriod" startAt="3"/>
            </a:pPr>
            <a:r>
              <a:rPr lang="en-GB" sz="1600" b="1" dirty="0" smtClean="0">
                <a:solidFill>
                  <a:schemeClr val="accent6"/>
                </a:solidFill>
                <a:latin typeface="Arial" panose="020B0604020202020204" pitchFamily="34" charset="0"/>
                <a:cs typeface="Arial" panose="020B0604020202020204" pitchFamily="34" charset="0"/>
              </a:rPr>
              <a:t>Due Diligence</a:t>
            </a:r>
          </a:p>
          <a:p>
            <a:endParaRPr lang="en-GB" dirty="0" smtClean="0"/>
          </a:p>
          <a:p>
            <a:r>
              <a:rPr lang="en-GB" sz="1400" dirty="0" smtClean="0">
                <a:solidFill>
                  <a:schemeClr val="tx2"/>
                </a:solidFill>
                <a:latin typeface="Arial" panose="020B0604020202020204" pitchFamily="34" charset="0"/>
                <a:cs typeface="Arial" panose="020B0604020202020204" pitchFamily="34" charset="0"/>
              </a:rPr>
              <a:t>A – Parties may implement international agreements which </a:t>
            </a:r>
            <a:r>
              <a:rPr lang="en-GB" sz="1400" dirty="0" smtClean="0">
                <a:solidFill>
                  <a:schemeClr val="tx2"/>
                </a:solidFill>
                <a:latin typeface="Arial" panose="020B0604020202020204" pitchFamily="34" charset="0"/>
                <a:cs typeface="Arial" panose="020B0604020202020204" pitchFamily="34" charset="0"/>
              </a:rPr>
              <a:t>remove the </a:t>
            </a:r>
            <a:r>
              <a:rPr lang="en-GB" sz="1400" dirty="0" smtClean="0">
                <a:solidFill>
                  <a:schemeClr val="tx2"/>
                </a:solidFill>
                <a:latin typeface="Arial" panose="020B0604020202020204" pitchFamily="34" charset="0"/>
                <a:cs typeface="Arial" panose="020B0604020202020204" pitchFamily="34" charset="0"/>
              </a:rPr>
              <a:t>need to obtain PIC (provided the agreements do not run counter to the objectives of the Protocol).</a:t>
            </a:r>
          </a:p>
          <a:p>
            <a:endParaRPr lang="en-GB" sz="1400" dirty="0" smtClean="0">
              <a:solidFill>
                <a:schemeClr val="tx2"/>
              </a:solidFill>
              <a:latin typeface="Arial" panose="020B0604020202020204" pitchFamily="34" charset="0"/>
              <a:cs typeface="Arial" panose="020B0604020202020204" pitchFamily="34" charset="0"/>
            </a:endParaRPr>
          </a:p>
          <a:p>
            <a:endParaRPr lang="en-GB" sz="1400" dirty="0" smtClean="0">
              <a:solidFill>
                <a:schemeClr val="tx2"/>
              </a:solidFill>
              <a:latin typeface="Arial" panose="020B0604020202020204" pitchFamily="34" charset="0"/>
              <a:cs typeface="Arial" panose="020B0604020202020204" pitchFamily="34" charset="0"/>
            </a:endParaRPr>
          </a:p>
          <a:p>
            <a:endParaRPr lang="en-GB" sz="1400" dirty="0">
              <a:solidFill>
                <a:schemeClr val="tx2"/>
              </a:solidFill>
              <a:latin typeface="Arial" panose="020B0604020202020204" pitchFamily="34" charset="0"/>
              <a:cs typeface="Arial" panose="020B0604020202020204" pitchFamily="34" charset="0"/>
            </a:endParaRPr>
          </a:p>
          <a:p>
            <a:r>
              <a:rPr lang="en-GB" sz="1400" dirty="0" smtClean="0">
                <a:solidFill>
                  <a:schemeClr val="tx2"/>
                </a:solidFill>
                <a:latin typeface="Arial" panose="020B0604020202020204" pitchFamily="34" charset="0"/>
                <a:cs typeface="Arial" panose="020B0604020202020204" pitchFamily="34" charset="0"/>
              </a:rPr>
              <a:t>B – An IRCC comprising information on PIC and MATs can be used as evidence that the </a:t>
            </a:r>
            <a:r>
              <a:rPr lang="en-GB" sz="1400" dirty="0" smtClean="0">
                <a:solidFill>
                  <a:schemeClr val="tx2"/>
                </a:solidFill>
                <a:latin typeface="Arial" panose="020B0604020202020204" pitchFamily="34" charset="0"/>
                <a:cs typeface="Arial" panose="020B0604020202020204" pitchFamily="34" charset="0"/>
              </a:rPr>
              <a:t>genetic resource </a:t>
            </a:r>
            <a:r>
              <a:rPr lang="en-GB" sz="1400" dirty="0" smtClean="0">
                <a:solidFill>
                  <a:schemeClr val="tx2"/>
                </a:solidFill>
                <a:latin typeface="Arial" panose="020B0604020202020204" pitchFamily="34" charset="0"/>
                <a:cs typeface="Arial" panose="020B0604020202020204" pitchFamily="34" charset="0"/>
              </a:rPr>
              <a:t>has been accessed in accordance with the Protocol.  This information can be used as part of the seek, keep and transfer procedure and must be kept for 20 years after the end of utilisation of the </a:t>
            </a:r>
            <a:r>
              <a:rPr lang="en-GB" sz="1400" dirty="0" smtClean="0">
                <a:solidFill>
                  <a:schemeClr val="tx2"/>
                </a:solidFill>
                <a:latin typeface="Arial" panose="020B0604020202020204" pitchFamily="34" charset="0"/>
                <a:cs typeface="Arial" panose="020B0604020202020204" pitchFamily="34" charset="0"/>
              </a:rPr>
              <a:t>genetic resource.</a:t>
            </a:r>
            <a:endParaRPr lang="en-GB" sz="1400" dirty="0" smtClean="0">
              <a:solidFill>
                <a:schemeClr val="tx2"/>
              </a:solidFill>
              <a:latin typeface="Arial" panose="020B0604020202020204" pitchFamily="34" charset="0"/>
              <a:cs typeface="Arial" panose="020B0604020202020204" pitchFamily="34" charset="0"/>
            </a:endParaRPr>
          </a:p>
          <a:p>
            <a:endParaRPr lang="en-GB" sz="1400" dirty="0" smtClean="0">
              <a:solidFill>
                <a:schemeClr val="tx2"/>
              </a:solidFill>
              <a:latin typeface="Arial" panose="020B0604020202020204" pitchFamily="34" charset="0"/>
              <a:cs typeface="Arial" panose="020B0604020202020204" pitchFamily="34" charset="0"/>
            </a:endParaRPr>
          </a:p>
          <a:p>
            <a:endParaRPr lang="en-GB" sz="1400" dirty="0">
              <a:solidFill>
                <a:schemeClr val="tx2"/>
              </a:solidFill>
              <a:latin typeface="Arial" panose="020B0604020202020204" pitchFamily="34" charset="0"/>
              <a:cs typeface="Arial" panose="020B0604020202020204" pitchFamily="34" charset="0"/>
            </a:endParaRPr>
          </a:p>
          <a:p>
            <a:endParaRPr lang="en-GB" sz="1400" dirty="0">
              <a:solidFill>
                <a:schemeClr val="tx2"/>
              </a:solidFill>
              <a:latin typeface="Arial" panose="020B0604020202020204" pitchFamily="34" charset="0"/>
              <a:cs typeface="Arial" panose="020B0604020202020204" pitchFamily="34" charset="0"/>
            </a:endParaRPr>
          </a:p>
          <a:p>
            <a:r>
              <a:rPr lang="en-GB" sz="1400" dirty="0" smtClean="0">
                <a:solidFill>
                  <a:schemeClr val="tx2"/>
                </a:solidFill>
                <a:latin typeface="Arial" panose="020B0604020202020204" pitchFamily="34" charset="0"/>
                <a:cs typeface="Arial" panose="020B0604020202020204" pitchFamily="34" charset="0"/>
              </a:rPr>
              <a:t>C – If an IRCC is not yet available, the researcher must seek, keep and transfer other relevant documents related to the </a:t>
            </a:r>
            <a:r>
              <a:rPr lang="en-GB" sz="1400" dirty="0" smtClean="0">
                <a:solidFill>
                  <a:schemeClr val="tx2"/>
                </a:solidFill>
                <a:latin typeface="Arial" panose="020B0604020202020204" pitchFamily="34" charset="0"/>
                <a:cs typeface="Arial" panose="020B0604020202020204" pitchFamily="34" charset="0"/>
              </a:rPr>
              <a:t>genetic resource.</a:t>
            </a:r>
            <a:endParaRPr lang="en-GB" sz="1400" dirty="0">
              <a:solidFill>
                <a:schemeClr val="tx2"/>
              </a:solidFill>
              <a:latin typeface="Arial" panose="020B0604020202020204" pitchFamily="34" charset="0"/>
              <a:cs typeface="Arial" panose="020B0604020202020204" pitchFamily="34" charset="0"/>
            </a:endParaRPr>
          </a:p>
          <a:p>
            <a:endParaRPr lang="en-GB" dirty="0"/>
          </a:p>
        </p:txBody>
      </p:sp>
      <p:pic>
        <p:nvPicPr>
          <p:cNvPr id="1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1" y="973926"/>
            <a:ext cx="4355449" cy="4617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44511" y="592394"/>
            <a:ext cx="4291575" cy="61194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63127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2"/>
          <p:cNvSpPr txBox="1">
            <a:spLocks noChangeArrowheads="1"/>
          </p:cNvSpPr>
          <p:nvPr/>
        </p:nvSpPr>
        <p:spPr bwMode="auto">
          <a:xfrm>
            <a:off x="107504" y="1484784"/>
            <a:ext cx="8982108" cy="5184576"/>
          </a:xfrm>
          <a:prstGeom prst="rect">
            <a:avLst/>
          </a:prstGeom>
          <a:solidFill>
            <a:schemeClr val="tx2"/>
          </a:solidFill>
          <a:ln w="9525">
            <a:solidFill>
              <a:srgbClr val="1F497D"/>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GB" altLang="en-US" sz="1600" b="1" i="0" u="sng" strike="noStrike" cap="none" normalizeH="0" baseline="0" dirty="0" smtClean="0">
                <a:ln>
                  <a:noFill/>
                </a:ln>
                <a:solidFill>
                  <a:schemeClr val="accent6"/>
                </a:solidFill>
                <a:effectLst/>
                <a:latin typeface="Arial" pitchFamily="34" charset="0"/>
                <a:cs typeface="Arial" pitchFamily="34" charset="0"/>
              </a:rPr>
              <a:t>Practical actions to be taken</a:t>
            </a:r>
          </a:p>
          <a:p>
            <a:pPr marL="342900" marR="0" lvl="0" indent="-342900" algn="l" defTabSz="914400" rtl="0" eaLnBrk="1" fontAlgn="base" latinLnBrk="0" hangingPunct="1">
              <a:lnSpc>
                <a:spcPct val="100000"/>
              </a:lnSpc>
              <a:spcBef>
                <a:spcPct val="0"/>
              </a:spcBef>
              <a:spcAft>
                <a:spcPts val="1000"/>
              </a:spcAft>
              <a:buClrTx/>
              <a:buSzTx/>
              <a:buFont typeface="+mj-lt"/>
              <a:buAutoNum type="arabicPeriod"/>
              <a:tabLst/>
            </a:pPr>
            <a:r>
              <a:rPr lang="en-GB" altLang="en-US" sz="1050" b="1" u="sng" dirty="0" smtClean="0">
                <a:solidFill>
                  <a:srgbClr val="FFFFFF"/>
                </a:solidFill>
                <a:latin typeface="Arial" pitchFamily="34" charset="0"/>
                <a:cs typeface="Arial" pitchFamily="34" charset="0"/>
              </a:rPr>
              <a:t>Due diligence paperwork </a:t>
            </a:r>
          </a:p>
          <a:p>
            <a:pPr lvl="1" fontAlgn="base">
              <a:spcBef>
                <a:spcPct val="0"/>
              </a:spcBef>
              <a:spcAft>
                <a:spcPts val="1000"/>
              </a:spcAft>
            </a:pPr>
            <a:r>
              <a:rPr kumimoji="0" lang="en-GB" altLang="en-US" sz="1050" b="1" i="0" u="none" strike="noStrike" cap="none" normalizeH="0" baseline="0" dirty="0" smtClean="0">
                <a:ln>
                  <a:noFill/>
                </a:ln>
                <a:solidFill>
                  <a:srgbClr val="FFFFFF"/>
                </a:solidFill>
                <a:effectLst/>
                <a:latin typeface="Arial" pitchFamily="34" charset="0"/>
                <a:cs typeface="Arial" pitchFamily="34" charset="0"/>
              </a:rPr>
              <a:t>Ensure existing genetic resources are sufficiently documented as having been accessed before the date of entry into force of the Nagoya Protocol in the EU (i.e.  before 14 October 2014).</a:t>
            </a:r>
          </a:p>
          <a:p>
            <a:pPr marL="914400" marR="0" lvl="2" indent="0" algn="l" defTabSz="914400" rtl="0" eaLnBrk="1" fontAlgn="base" latinLnBrk="0" hangingPunct="1">
              <a:lnSpc>
                <a:spcPct val="100000"/>
              </a:lnSpc>
              <a:spcBef>
                <a:spcPct val="0"/>
              </a:spcBef>
              <a:spcAft>
                <a:spcPts val="1000"/>
              </a:spcAft>
              <a:buClr>
                <a:srgbClr val="FFFFFF"/>
              </a:buClr>
              <a:buSzTx/>
              <a:buFont typeface="Wingdings" pitchFamily="2" charset="2"/>
              <a:buChar char="Ø"/>
              <a:tabLst/>
            </a:pPr>
            <a:r>
              <a:rPr kumimoji="0" lang="en-GB" altLang="en-US" sz="1050" b="1" i="0" u="none" strike="noStrike" cap="none" normalizeH="0" baseline="0" dirty="0" smtClean="0">
                <a:ln>
                  <a:noFill/>
                </a:ln>
                <a:solidFill>
                  <a:srgbClr val="FFFFFF"/>
                </a:solidFill>
                <a:effectLst/>
                <a:latin typeface="Arial" pitchFamily="34" charset="0"/>
                <a:cs typeface="Arial" pitchFamily="34" charset="0"/>
              </a:rPr>
              <a:t>  The Nagoya Protocol will not have retroactive effect in the EU.  Hence, genetic resources shown to be accessed before the Nagoya Protocol will not be required to comply with the EU regulations which set out the Protocol in the EU.</a:t>
            </a:r>
          </a:p>
          <a:p>
            <a:pPr marL="342900" indent="-342900" fontAlgn="base">
              <a:spcBef>
                <a:spcPct val="0"/>
              </a:spcBef>
              <a:spcAft>
                <a:spcPts val="1000"/>
              </a:spcAft>
              <a:buClr>
                <a:srgbClr val="FFFFFF"/>
              </a:buClr>
              <a:buFont typeface="+mj-lt"/>
              <a:buAutoNum type="arabicPeriod"/>
            </a:pPr>
            <a:r>
              <a:rPr lang="en-GB" altLang="en-US" sz="1050" b="1" u="sng" dirty="0" smtClean="0">
                <a:solidFill>
                  <a:srgbClr val="FFFFFF"/>
                </a:solidFill>
                <a:latin typeface="Arial" pitchFamily="34" charset="0"/>
                <a:cs typeface="Arial" pitchFamily="34" charset="0"/>
              </a:rPr>
              <a:t>Administrative preparations</a:t>
            </a:r>
          </a:p>
          <a:p>
            <a:pPr lvl="1" fontAlgn="base">
              <a:spcBef>
                <a:spcPct val="0"/>
              </a:spcBef>
              <a:spcAft>
                <a:spcPts val="1000"/>
              </a:spcAft>
              <a:buClr>
                <a:srgbClr val="FFFFFF"/>
              </a:buClr>
            </a:pPr>
            <a:r>
              <a:rPr kumimoji="0" lang="en-GB" altLang="en-US" sz="1050" b="1" i="0" u="none" strike="noStrike" cap="none" normalizeH="0" baseline="0" dirty="0" smtClean="0">
                <a:ln>
                  <a:noFill/>
                </a:ln>
                <a:solidFill>
                  <a:srgbClr val="FFFFFF"/>
                </a:solidFill>
                <a:effectLst/>
                <a:latin typeface="Arial" pitchFamily="34" charset="0"/>
                <a:cs typeface="Arial" pitchFamily="34" charset="0"/>
              </a:rPr>
              <a:t>Take action to ensure administrative systems are in place to make certain any new genetic resources are documented in compliance with the Nagoya Protocol:</a:t>
            </a:r>
          </a:p>
          <a:p>
            <a:pPr marL="1200150" lvl="2" indent="-285750" fontAlgn="base">
              <a:spcBef>
                <a:spcPct val="0"/>
              </a:spcBef>
              <a:spcAft>
                <a:spcPts val="1000"/>
              </a:spcAft>
              <a:buClr>
                <a:srgbClr val="FFFFFF"/>
              </a:buClr>
              <a:buFont typeface="Wingdings" panose="05000000000000000000" pitchFamily="2" charset="2"/>
              <a:buChar char="Ø"/>
            </a:pPr>
            <a:r>
              <a:rPr lang="en-GB" altLang="en-US" sz="1050" b="1" dirty="0" smtClean="0">
                <a:solidFill>
                  <a:srgbClr val="FFFFFF"/>
                </a:solidFill>
                <a:latin typeface="Arial" pitchFamily="34" charset="0"/>
                <a:cs typeface="Arial" pitchFamily="34" charset="0"/>
              </a:rPr>
              <a:t>Date and place of access</a:t>
            </a:r>
          </a:p>
          <a:p>
            <a:pPr marL="1200150" lvl="2" indent="-285750" fontAlgn="base">
              <a:spcBef>
                <a:spcPct val="0"/>
              </a:spcBef>
              <a:spcAft>
                <a:spcPts val="1000"/>
              </a:spcAft>
              <a:buClr>
                <a:srgbClr val="FFFFFF"/>
              </a:buClr>
              <a:buFont typeface="Wingdings" panose="05000000000000000000" pitchFamily="2" charset="2"/>
              <a:buChar char="Ø"/>
            </a:pPr>
            <a:r>
              <a:rPr kumimoji="0" lang="en-GB" altLang="en-US" sz="1050" b="1" i="0" u="none" strike="noStrike" cap="none" normalizeH="0" baseline="0" dirty="0" smtClean="0">
                <a:ln>
                  <a:noFill/>
                </a:ln>
                <a:solidFill>
                  <a:srgbClr val="FFFFFF"/>
                </a:solidFill>
                <a:effectLst/>
                <a:latin typeface="Arial" pitchFamily="34" charset="0"/>
                <a:cs typeface="Arial" pitchFamily="34" charset="0"/>
              </a:rPr>
              <a:t>Description</a:t>
            </a:r>
            <a:r>
              <a:rPr kumimoji="0" lang="en-GB" altLang="en-US" sz="1050" b="1" i="0" u="none" strike="noStrike" cap="none" normalizeH="0" dirty="0" smtClean="0">
                <a:ln>
                  <a:noFill/>
                </a:ln>
                <a:solidFill>
                  <a:srgbClr val="FFFFFF"/>
                </a:solidFill>
                <a:effectLst/>
                <a:latin typeface="Arial" pitchFamily="34" charset="0"/>
                <a:cs typeface="Arial" pitchFamily="34" charset="0"/>
              </a:rPr>
              <a:t> of genetic resource utilised</a:t>
            </a:r>
          </a:p>
          <a:p>
            <a:pPr marL="1200150" lvl="2" indent="-285750" fontAlgn="base">
              <a:spcBef>
                <a:spcPct val="0"/>
              </a:spcBef>
              <a:spcAft>
                <a:spcPts val="1000"/>
              </a:spcAft>
              <a:buClr>
                <a:srgbClr val="FFFFFF"/>
              </a:buClr>
              <a:buFont typeface="Wingdings" panose="05000000000000000000" pitchFamily="2" charset="2"/>
              <a:buChar char="Ø"/>
            </a:pPr>
            <a:r>
              <a:rPr lang="en-GB" altLang="en-US" sz="1050" b="1" baseline="0" dirty="0" smtClean="0">
                <a:solidFill>
                  <a:srgbClr val="FFFFFF"/>
                </a:solidFill>
                <a:latin typeface="Arial" pitchFamily="34" charset="0"/>
                <a:cs typeface="Arial" pitchFamily="34" charset="0"/>
              </a:rPr>
              <a:t>Direct</a:t>
            </a:r>
            <a:r>
              <a:rPr lang="en-GB" altLang="en-US" sz="1050" b="1" dirty="0" smtClean="0">
                <a:solidFill>
                  <a:srgbClr val="FFFFFF"/>
                </a:solidFill>
                <a:latin typeface="Arial" pitchFamily="34" charset="0"/>
                <a:cs typeface="Arial" pitchFamily="34" charset="0"/>
              </a:rPr>
              <a:t> source of genetic resource/traditional knowledge, any subsequent users</a:t>
            </a:r>
          </a:p>
          <a:p>
            <a:pPr marL="1200150" lvl="2" indent="-285750" fontAlgn="base">
              <a:spcBef>
                <a:spcPct val="0"/>
              </a:spcBef>
              <a:spcAft>
                <a:spcPts val="1000"/>
              </a:spcAft>
              <a:buClr>
                <a:srgbClr val="FFFFFF"/>
              </a:buClr>
              <a:buFont typeface="Wingdings" panose="05000000000000000000" pitchFamily="2" charset="2"/>
              <a:buChar char="Ø"/>
            </a:pPr>
            <a:r>
              <a:rPr kumimoji="0" lang="en-GB" altLang="en-US" sz="1050" b="1" i="0" u="none" strike="noStrike" cap="none" normalizeH="0" baseline="0" dirty="0" smtClean="0">
                <a:ln>
                  <a:noFill/>
                </a:ln>
                <a:solidFill>
                  <a:srgbClr val="FFFFFF"/>
                </a:solidFill>
                <a:effectLst/>
                <a:latin typeface="Arial" pitchFamily="34" charset="0"/>
                <a:cs typeface="Arial" pitchFamily="34" charset="0"/>
              </a:rPr>
              <a:t>ABS</a:t>
            </a:r>
            <a:r>
              <a:rPr kumimoji="0" lang="en-GB" altLang="en-US" sz="1050" b="1" i="0" u="none" strike="noStrike" cap="none" normalizeH="0" dirty="0" smtClean="0">
                <a:ln>
                  <a:noFill/>
                </a:ln>
                <a:solidFill>
                  <a:srgbClr val="FFFFFF"/>
                </a:solidFill>
                <a:effectLst/>
                <a:latin typeface="Arial" pitchFamily="34" charset="0"/>
                <a:cs typeface="Arial" pitchFamily="34" charset="0"/>
              </a:rPr>
              <a:t> agreements, access permits, MATs, any rights or obligations related to ABS.</a:t>
            </a:r>
            <a:endParaRPr lang="en-GB" altLang="en-US" sz="1050" b="1" dirty="0" smtClean="0">
              <a:solidFill>
                <a:srgbClr val="FFFFFF"/>
              </a:solidFill>
              <a:latin typeface="Arial" pitchFamily="34" charset="0"/>
              <a:cs typeface="Arial" pitchFamily="34" charset="0"/>
            </a:endParaRPr>
          </a:p>
          <a:p>
            <a:pPr marL="285750" indent="-285750" fontAlgn="base">
              <a:spcBef>
                <a:spcPct val="0"/>
              </a:spcBef>
              <a:spcAft>
                <a:spcPts val="1000"/>
              </a:spcAft>
              <a:buClr>
                <a:srgbClr val="FFFFFF"/>
              </a:buClr>
              <a:buFont typeface="+mj-lt"/>
              <a:buAutoNum type="arabicPeriod"/>
            </a:pPr>
            <a:r>
              <a:rPr kumimoji="0" lang="en-GB" altLang="en-US" sz="1050" b="1" i="0" u="none" strike="noStrike" cap="none" normalizeH="0" baseline="0" dirty="0" smtClean="0">
                <a:ln>
                  <a:noFill/>
                </a:ln>
                <a:solidFill>
                  <a:srgbClr val="FFFFFF"/>
                </a:solidFill>
                <a:effectLst/>
                <a:latin typeface="Arial" pitchFamily="34" charset="0"/>
                <a:cs typeface="Arial" pitchFamily="34" charset="0"/>
              </a:rPr>
              <a:t>  </a:t>
            </a:r>
            <a:r>
              <a:rPr kumimoji="0" lang="en-GB" altLang="en-US" sz="1050" b="1" i="0" u="sng" strike="noStrike" cap="none" normalizeH="0" baseline="0" dirty="0" smtClean="0">
                <a:ln>
                  <a:noFill/>
                </a:ln>
                <a:solidFill>
                  <a:srgbClr val="FFFFFF"/>
                </a:solidFill>
                <a:effectLst/>
                <a:latin typeface="Arial" pitchFamily="34" charset="0"/>
                <a:cs typeface="Arial" pitchFamily="34" charset="0"/>
              </a:rPr>
              <a:t>Internal</a:t>
            </a:r>
            <a:r>
              <a:rPr kumimoji="0" lang="en-GB" altLang="en-US" sz="1050" b="1" i="0" u="sng" strike="noStrike" cap="none" normalizeH="0" dirty="0" smtClean="0">
                <a:ln>
                  <a:noFill/>
                </a:ln>
                <a:solidFill>
                  <a:srgbClr val="FFFFFF"/>
                </a:solidFill>
                <a:effectLst/>
                <a:latin typeface="Arial" pitchFamily="34" charset="0"/>
                <a:cs typeface="Arial" pitchFamily="34" charset="0"/>
              </a:rPr>
              <a:t> procedures</a:t>
            </a:r>
          </a:p>
          <a:p>
            <a:pPr lvl="1" fontAlgn="base">
              <a:spcBef>
                <a:spcPct val="0"/>
              </a:spcBef>
              <a:spcAft>
                <a:spcPts val="1000"/>
              </a:spcAft>
              <a:buClr>
                <a:srgbClr val="FFFFFF"/>
              </a:buClr>
            </a:pPr>
            <a:r>
              <a:rPr kumimoji="0" lang="en-GB" altLang="en-US" sz="1050" b="1" i="0" u="none" strike="noStrike" cap="none" normalizeH="0" baseline="0" dirty="0" smtClean="0">
                <a:ln>
                  <a:noFill/>
                </a:ln>
                <a:solidFill>
                  <a:srgbClr val="FFFFFF"/>
                </a:solidFill>
                <a:effectLst/>
                <a:latin typeface="Arial" pitchFamily="34" charset="0"/>
                <a:cs typeface="Arial" pitchFamily="34" charset="0"/>
              </a:rPr>
              <a:t> Carry out internal training to make employees aware of the Nagoya Protocol and the obligations of users of any genetic resources.  </a:t>
            </a:r>
          </a:p>
          <a:p>
            <a:pPr marL="914400" marR="0" lvl="2" indent="0" algn="l" defTabSz="914400" rtl="0" eaLnBrk="1" fontAlgn="base" latinLnBrk="0" hangingPunct="1">
              <a:lnSpc>
                <a:spcPct val="100000"/>
              </a:lnSpc>
              <a:spcBef>
                <a:spcPct val="0"/>
              </a:spcBef>
              <a:spcAft>
                <a:spcPts val="1000"/>
              </a:spcAft>
              <a:buClr>
                <a:srgbClr val="FFFFFF"/>
              </a:buClr>
              <a:buSzTx/>
              <a:buFont typeface="Wingdings" pitchFamily="2" charset="2"/>
              <a:buChar char="Ø"/>
              <a:tabLst/>
            </a:pPr>
            <a:r>
              <a:rPr kumimoji="0" lang="en-GB" altLang="en-US" sz="1050" b="1" i="0" u="none" strike="noStrike" cap="none" normalizeH="0" baseline="0" dirty="0" smtClean="0">
                <a:ln>
                  <a:noFill/>
                </a:ln>
                <a:solidFill>
                  <a:srgbClr val="FFFFFF"/>
                </a:solidFill>
                <a:effectLst/>
                <a:latin typeface="Arial" pitchFamily="34" charset="0"/>
                <a:cs typeface="Arial" pitchFamily="34" charset="0"/>
              </a:rPr>
              <a:t>  Ensure employees understand that legal possession of a genetic resource does not necessarily imply that person has the right to do any work on or with that resource.</a:t>
            </a:r>
          </a:p>
          <a:p>
            <a:pPr marL="228600" indent="-228600" fontAlgn="base">
              <a:spcBef>
                <a:spcPct val="0"/>
              </a:spcBef>
              <a:spcAft>
                <a:spcPts val="1000"/>
              </a:spcAft>
              <a:buClr>
                <a:srgbClr val="FFFFFF"/>
              </a:buClr>
              <a:buFont typeface="+mj-lt"/>
              <a:buAutoNum type="arabicPeriod"/>
            </a:pPr>
            <a:r>
              <a:rPr lang="en-GB" altLang="en-US" sz="1050" b="1" dirty="0">
                <a:solidFill>
                  <a:srgbClr val="FFFFFF"/>
                </a:solidFill>
                <a:latin typeface="Arial" pitchFamily="34" charset="0"/>
                <a:cs typeface="Arial" pitchFamily="34" charset="0"/>
              </a:rPr>
              <a:t> </a:t>
            </a:r>
            <a:r>
              <a:rPr lang="en-GB" altLang="en-US" sz="1050" b="1" dirty="0" smtClean="0">
                <a:solidFill>
                  <a:srgbClr val="FFFFFF"/>
                </a:solidFill>
                <a:latin typeface="Arial" pitchFamily="34" charset="0"/>
                <a:cs typeface="Arial" pitchFamily="34" charset="0"/>
              </a:rPr>
              <a:t>   </a:t>
            </a:r>
            <a:r>
              <a:rPr lang="en-GB" altLang="en-US" sz="1050" b="1" u="sng" dirty="0" smtClean="0">
                <a:solidFill>
                  <a:srgbClr val="FFFFFF"/>
                </a:solidFill>
                <a:latin typeface="Arial" pitchFamily="34" charset="0"/>
                <a:cs typeface="Arial" pitchFamily="34" charset="0"/>
              </a:rPr>
              <a:t>Origins</a:t>
            </a:r>
          </a:p>
          <a:p>
            <a:pPr lvl="1" fontAlgn="base">
              <a:spcBef>
                <a:spcPct val="0"/>
              </a:spcBef>
              <a:spcAft>
                <a:spcPts val="1000"/>
              </a:spcAft>
              <a:buClr>
                <a:srgbClr val="FFFFFF"/>
              </a:buClr>
            </a:pPr>
            <a:r>
              <a:rPr kumimoji="0" lang="en-GB" altLang="en-US" sz="1050" b="1" i="0" u="none" strike="noStrike" cap="none" normalizeH="0" dirty="0">
                <a:ln>
                  <a:noFill/>
                </a:ln>
                <a:solidFill>
                  <a:srgbClr val="FFFFFF"/>
                </a:solidFill>
                <a:effectLst/>
                <a:latin typeface="Arial" pitchFamily="34" charset="0"/>
                <a:cs typeface="Arial" pitchFamily="34" charset="0"/>
              </a:rPr>
              <a:t> </a:t>
            </a:r>
            <a:r>
              <a:rPr kumimoji="0" lang="en-GB" altLang="en-US" sz="1050" b="1" i="0" u="none" strike="noStrike" cap="none" normalizeH="0" baseline="0" dirty="0" smtClean="0">
                <a:ln>
                  <a:noFill/>
                </a:ln>
                <a:solidFill>
                  <a:srgbClr val="FFFFFF"/>
                </a:solidFill>
                <a:effectLst/>
                <a:latin typeface="Arial" pitchFamily="34" charset="0"/>
                <a:cs typeface="Arial" pitchFamily="34" charset="0"/>
              </a:rPr>
              <a:t>Be aware of the origin of any genetic resources you might wish to use for the purposes of research and development.</a:t>
            </a:r>
          </a:p>
          <a:p>
            <a:pPr marL="457200" marR="0" lvl="1" indent="0" algn="l" defTabSz="914400" rtl="0" eaLnBrk="1" fontAlgn="base" latinLnBrk="0" hangingPunct="1">
              <a:lnSpc>
                <a:spcPct val="100000"/>
              </a:lnSpc>
              <a:spcBef>
                <a:spcPct val="0"/>
              </a:spcBef>
              <a:spcAft>
                <a:spcPts val="1000"/>
              </a:spcAft>
              <a:buClrTx/>
              <a:buSzTx/>
              <a:buFontTx/>
              <a:buNone/>
              <a:tabLst/>
            </a:pPr>
            <a:r>
              <a:rPr kumimoji="0" lang="en-GB" altLang="en-US" sz="1000" b="1" i="0" u="none" strike="noStrike" cap="none" normalizeH="0" baseline="0" dirty="0" smtClean="0">
                <a:ln>
                  <a:noFill/>
                </a:ln>
                <a:solidFill>
                  <a:srgbClr val="F79646"/>
                </a:solidFill>
                <a:effectLst/>
                <a:latin typeface="Arial" pitchFamily="34" charset="0"/>
                <a:cs typeface="Arial" pitchFamily="34" charset="0"/>
              </a:rPr>
              <a:t>   </a:t>
            </a:r>
            <a:endParaRPr kumimoji="0" lang="en-US" altLang="en-US" sz="10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10" name="Group 2"/>
          <p:cNvGrpSpPr>
            <a:grpSpLocks/>
          </p:cNvGrpSpPr>
          <p:nvPr/>
        </p:nvGrpSpPr>
        <p:grpSpPr bwMode="auto">
          <a:xfrm>
            <a:off x="2771" y="0"/>
            <a:ext cx="2868613" cy="811212"/>
            <a:chOff x="4406" y="985"/>
            <a:chExt cx="4517" cy="1279"/>
          </a:xfrm>
        </p:grpSpPr>
        <p:sp>
          <p:nvSpPr>
            <p:cNvPr id="11" name="Rectangle 3"/>
            <p:cNvSpPr>
              <a:spLocks noChangeArrowheads="1"/>
            </p:cNvSpPr>
            <p:nvPr/>
          </p:nvSpPr>
          <p:spPr bwMode="auto">
            <a:xfrm>
              <a:off x="4406" y="1994"/>
              <a:ext cx="4517" cy="270"/>
            </a:xfrm>
            <a:prstGeom prst="rect">
              <a:avLst/>
            </a:prstGeom>
            <a:solidFill>
              <a:srgbClr val="DE6D06"/>
            </a:solidFill>
            <a:ln w="9525">
              <a:solidFill>
                <a:srgbClr val="DE6D06"/>
              </a:solidFill>
              <a:miter lim="800000"/>
              <a:headEnd/>
              <a:tailEnd/>
            </a:ln>
          </p:spPr>
          <p:txBody>
            <a:bodyPr vert="horz" wrap="square" lIns="91440" tIns="45720" rIns="91440" bIns="45720" numCol="1" anchor="t" anchorCtr="0" compatLnSpc="1">
              <a:prstTxWarp prst="textNoShape">
                <a:avLst/>
              </a:prstTxWarp>
            </a:bodyPr>
            <a:lstStyle/>
            <a:p>
              <a:endParaRPr lang="en-GB"/>
            </a:p>
          </p:txBody>
        </p:sp>
        <p:pic>
          <p:nvPicPr>
            <p:cNvPr id="12" name="Picture 4" descr="\\wilsongunn.local\dfs\ClientApps\Global Templates\Images\wg-logo.png"/>
            <p:cNvPicPr>
              <a:picLocks noChangeAspect="1" noChangeArrowheads="1"/>
            </p:cNvPicPr>
            <p:nvPr/>
          </p:nvPicPr>
          <p:blipFill>
            <a:blip r:link="rId2">
              <a:extLst>
                <a:ext uri="{28A0092B-C50C-407E-A947-70E740481C1C}">
                  <a14:useLocalDpi xmlns:a14="http://schemas.microsoft.com/office/drawing/2010/main" val="0"/>
                </a:ext>
              </a:extLst>
            </a:blip>
            <a:srcRect/>
            <a:stretch>
              <a:fillRect/>
            </a:stretch>
          </p:blipFill>
          <p:spPr bwMode="auto">
            <a:xfrm>
              <a:off x="5023" y="985"/>
              <a:ext cx="3900" cy="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3" name="Picture 2" descr="Z:\Nagoya Protocol\Salford Uni logo.jpg"/>
          <p:cNvPicPr>
            <a:picLocks noChangeAspect="1" noChangeArrowheads="1"/>
          </p:cNvPicPr>
          <p:nvPr/>
        </p:nvPicPr>
        <p:blipFill rotWithShape="1">
          <a:blip r:embed="rId3">
            <a:extLst>
              <a:ext uri="{28A0092B-C50C-407E-A947-70E740481C1C}">
                <a14:useLocalDpi xmlns:a14="http://schemas.microsoft.com/office/drawing/2010/main" val="0"/>
              </a:ext>
            </a:extLst>
          </a:blip>
          <a:srcRect l="12070" t="10747" r="13297" b="9718"/>
          <a:stretch/>
        </p:blipFill>
        <p:spPr bwMode="auto">
          <a:xfrm>
            <a:off x="6925211" y="0"/>
            <a:ext cx="2054432" cy="1318161"/>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1" y="973926"/>
            <a:ext cx="4355449" cy="4617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843026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10" descr="Wilson Gunn ƒ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17153" y="3645024"/>
            <a:ext cx="4765675" cy="1363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p:nvPr/>
        </p:nvSpPr>
        <p:spPr>
          <a:xfrm>
            <a:off x="672670" y="1772815"/>
            <a:ext cx="7632848" cy="923330"/>
          </a:xfrm>
          <a:prstGeom prst="rect">
            <a:avLst/>
          </a:prstGeom>
          <a:noFill/>
        </p:spPr>
        <p:txBody>
          <a:bodyPr wrap="square" rtlCol="0">
            <a:spAutoFit/>
          </a:bodyPr>
          <a:lstStyle/>
          <a:p>
            <a:pPr algn="ctr"/>
            <a:r>
              <a:rPr lang="en-GB" sz="5400" dirty="0" smtClean="0">
                <a:solidFill>
                  <a:schemeClr val="tx2"/>
                </a:solidFill>
              </a:rPr>
              <a:t>Thank you</a:t>
            </a:r>
          </a:p>
        </p:txBody>
      </p:sp>
      <p:sp>
        <p:nvSpPr>
          <p:cNvPr id="12" name="Text Box 2"/>
          <p:cNvSpPr txBox="1">
            <a:spLocks noChangeArrowheads="1"/>
          </p:cNvSpPr>
          <p:nvPr/>
        </p:nvSpPr>
        <p:spPr bwMode="auto">
          <a:xfrm>
            <a:off x="136481" y="5373216"/>
            <a:ext cx="2993029" cy="1292662"/>
          </a:xfrm>
          <a:prstGeom prst="rect">
            <a:avLst/>
          </a:prstGeom>
          <a:solidFill>
            <a:srgbClr val="F79646"/>
          </a:solidFill>
          <a:ln w="9525">
            <a:solidFill>
              <a:srgbClr val="F79646"/>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200" b="1" i="0" u="none" strike="noStrike" cap="none" normalizeH="0" baseline="0" dirty="0" smtClean="0">
                <a:ln>
                  <a:noFill/>
                </a:ln>
                <a:solidFill>
                  <a:srgbClr val="FFFFFF"/>
                </a:solidFill>
                <a:effectLst/>
                <a:latin typeface="Arial" pitchFamily="34" charset="0"/>
                <a:cs typeface="Arial" pitchFamily="34" charset="0"/>
              </a:rPr>
              <a:t>www.wilsongunn.com</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100" b="0" i="0" u="none" strike="noStrike" cap="none" normalizeH="0" baseline="0" dirty="0" smtClean="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dirty="0" smtClean="0">
                <a:ln>
                  <a:noFill/>
                </a:ln>
                <a:solidFill>
                  <a:srgbClr val="FFFFFF"/>
                </a:solidFill>
                <a:effectLst/>
                <a:latin typeface="Arial" pitchFamily="34" charset="0"/>
                <a:cs typeface="Arial" pitchFamily="34" charset="0"/>
              </a:rPr>
              <a:t>Manchester Office:	0161 827 9400</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dirty="0" smtClean="0">
                <a:ln>
                  <a:noFill/>
                </a:ln>
                <a:solidFill>
                  <a:srgbClr val="FFFFFF"/>
                </a:solidFill>
                <a:effectLst/>
                <a:latin typeface="Arial" pitchFamily="34" charset="0"/>
                <a:cs typeface="Arial" pitchFamily="34" charset="0"/>
              </a:rPr>
              <a:t>Birmingham Office:	0121 236 1038</a:t>
            </a:r>
          </a:p>
          <a:p>
            <a:pPr marL="0" marR="0" lvl="0" indent="0" algn="l" defTabSz="914400" rtl="0" eaLnBrk="1" fontAlgn="base" latinLnBrk="0" hangingPunct="1">
              <a:lnSpc>
                <a:spcPct val="100000"/>
              </a:lnSpc>
              <a:spcBef>
                <a:spcPct val="0"/>
              </a:spcBef>
              <a:spcAft>
                <a:spcPct val="0"/>
              </a:spcAft>
              <a:buClrTx/>
              <a:buSzTx/>
              <a:buFontTx/>
              <a:buNone/>
              <a:tabLst/>
            </a:pPr>
            <a:r>
              <a:rPr lang="en-GB" altLang="en-US" sz="1100" dirty="0" smtClean="0">
                <a:solidFill>
                  <a:srgbClr val="FFFFFF"/>
                </a:solidFill>
                <a:latin typeface="Arial" pitchFamily="34" charset="0"/>
                <a:cs typeface="Arial" pitchFamily="34" charset="0"/>
              </a:rPr>
              <a:t>Liverpool Office:	0151 242 6703</a:t>
            </a:r>
            <a:endParaRPr kumimoji="0" lang="en-GB" altLang="en-US" sz="1100" b="0" i="0" u="none" strike="noStrike" cap="none" normalizeH="0" baseline="0" dirty="0" smtClean="0">
              <a:ln>
                <a:noFill/>
              </a:ln>
              <a:solidFill>
                <a:srgbClr val="FFFFFF"/>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dirty="0" smtClean="0">
                <a:ln>
                  <a:noFill/>
                </a:ln>
                <a:solidFill>
                  <a:srgbClr val="FFFFFF"/>
                </a:solidFill>
                <a:effectLst/>
                <a:latin typeface="Arial" pitchFamily="34" charset="0"/>
                <a:cs typeface="Arial" pitchFamily="34" charset="0"/>
              </a:rPr>
              <a:t>Chesterfield Office:	01246 541 903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dirty="0" smtClean="0">
                <a:ln>
                  <a:noFill/>
                </a:ln>
                <a:solidFill>
                  <a:srgbClr val="FFFFFF"/>
                </a:solidFill>
                <a:effectLst/>
                <a:latin typeface="Arial" pitchFamily="34" charset="0"/>
                <a:cs typeface="Arial" pitchFamily="34" charset="0"/>
              </a:rPr>
              <a:t>London Office:		0203 178 2767</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100" name="Picture 4" descr="Ranked by Chambers and Partners (2016)">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28384" y="5373216"/>
            <a:ext cx="952500" cy="1371601"/>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UK leading firm 2015 (The Legal 500)">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20272" y="5373215"/>
            <a:ext cx="952500" cy="1371601"/>
          </a:xfrm>
          <a:prstGeom prst="rect">
            <a:avLst/>
          </a:prstGeom>
          <a:noFill/>
          <a:extLst>
            <a:ext uri="{909E8E84-426E-40DD-AFC4-6F175D3DCCD1}">
              <a14:hiddenFill xmlns:a14="http://schemas.microsoft.com/office/drawing/2010/main">
                <a:solidFill>
                  <a:srgbClr val="FFFFFF"/>
                </a:solidFill>
              </a14:hiddenFill>
            </a:ext>
          </a:extLst>
        </p:spPr>
      </p:pic>
      <p:grpSp>
        <p:nvGrpSpPr>
          <p:cNvPr id="16" name="Group 2"/>
          <p:cNvGrpSpPr>
            <a:grpSpLocks/>
          </p:cNvGrpSpPr>
          <p:nvPr/>
        </p:nvGrpSpPr>
        <p:grpSpPr bwMode="auto">
          <a:xfrm>
            <a:off x="2771" y="0"/>
            <a:ext cx="2868613" cy="811212"/>
            <a:chOff x="4406" y="985"/>
            <a:chExt cx="4517" cy="1279"/>
          </a:xfrm>
        </p:grpSpPr>
        <p:sp>
          <p:nvSpPr>
            <p:cNvPr id="17" name="Rectangle 3"/>
            <p:cNvSpPr>
              <a:spLocks noChangeArrowheads="1"/>
            </p:cNvSpPr>
            <p:nvPr/>
          </p:nvSpPr>
          <p:spPr bwMode="auto">
            <a:xfrm>
              <a:off x="4406" y="1994"/>
              <a:ext cx="4517" cy="270"/>
            </a:xfrm>
            <a:prstGeom prst="rect">
              <a:avLst/>
            </a:prstGeom>
            <a:solidFill>
              <a:srgbClr val="DE6D06"/>
            </a:solidFill>
            <a:ln w="9525">
              <a:solidFill>
                <a:srgbClr val="DE6D06"/>
              </a:solidFill>
              <a:miter lim="800000"/>
              <a:headEnd/>
              <a:tailEnd/>
            </a:ln>
          </p:spPr>
          <p:txBody>
            <a:bodyPr vert="horz" wrap="square" lIns="91440" tIns="45720" rIns="91440" bIns="45720" numCol="1" anchor="t" anchorCtr="0" compatLnSpc="1">
              <a:prstTxWarp prst="textNoShape">
                <a:avLst/>
              </a:prstTxWarp>
            </a:bodyPr>
            <a:lstStyle/>
            <a:p>
              <a:endParaRPr lang="en-GB"/>
            </a:p>
          </p:txBody>
        </p:sp>
        <p:pic>
          <p:nvPicPr>
            <p:cNvPr id="18" name="Picture 4" descr="\\wilsongunn.local\dfs\ClientApps\Global Templates\Images\wg-logo.png"/>
            <p:cNvPicPr>
              <a:picLocks noChangeAspect="1" noChangeArrowheads="1"/>
            </p:cNvPicPr>
            <p:nvPr/>
          </p:nvPicPr>
          <p:blipFill>
            <a:blip r:link="rId7">
              <a:extLst>
                <a:ext uri="{28A0092B-C50C-407E-A947-70E740481C1C}">
                  <a14:useLocalDpi xmlns:a14="http://schemas.microsoft.com/office/drawing/2010/main" val="0"/>
                </a:ext>
              </a:extLst>
            </a:blip>
            <a:srcRect/>
            <a:stretch>
              <a:fillRect/>
            </a:stretch>
          </p:blipFill>
          <p:spPr bwMode="auto">
            <a:xfrm>
              <a:off x="5023" y="985"/>
              <a:ext cx="3900" cy="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9" name="Picture 2" descr="Z:\Nagoya Protocol\Salford Uni logo.jpg"/>
          <p:cNvPicPr>
            <a:picLocks noChangeAspect="1" noChangeArrowheads="1"/>
          </p:cNvPicPr>
          <p:nvPr/>
        </p:nvPicPr>
        <p:blipFill rotWithShape="1">
          <a:blip r:embed="rId8">
            <a:extLst>
              <a:ext uri="{28A0092B-C50C-407E-A947-70E740481C1C}">
                <a14:useLocalDpi xmlns:a14="http://schemas.microsoft.com/office/drawing/2010/main" val="0"/>
              </a:ext>
            </a:extLst>
          </a:blip>
          <a:srcRect l="12070" t="10747" r="13297" b="9718"/>
          <a:stretch/>
        </p:blipFill>
        <p:spPr bwMode="auto">
          <a:xfrm>
            <a:off x="6925211" y="0"/>
            <a:ext cx="2054432" cy="1318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3662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2771" y="0"/>
            <a:ext cx="2868613" cy="811212"/>
            <a:chOff x="4406" y="985"/>
            <a:chExt cx="4517" cy="1279"/>
          </a:xfrm>
        </p:grpSpPr>
        <p:sp>
          <p:nvSpPr>
            <p:cNvPr id="5" name="Rectangle 3"/>
            <p:cNvSpPr>
              <a:spLocks noChangeArrowheads="1"/>
            </p:cNvSpPr>
            <p:nvPr/>
          </p:nvSpPr>
          <p:spPr bwMode="auto">
            <a:xfrm>
              <a:off x="4406" y="1994"/>
              <a:ext cx="4517" cy="270"/>
            </a:xfrm>
            <a:prstGeom prst="rect">
              <a:avLst/>
            </a:prstGeom>
            <a:solidFill>
              <a:srgbClr val="DE6D06"/>
            </a:solidFill>
            <a:ln w="9525">
              <a:solidFill>
                <a:srgbClr val="DE6D06"/>
              </a:solidFill>
              <a:miter lim="800000"/>
              <a:headEnd/>
              <a:tailEnd/>
            </a:ln>
          </p:spPr>
          <p:txBody>
            <a:bodyPr vert="horz" wrap="square" lIns="91440" tIns="45720" rIns="91440" bIns="45720" numCol="1" anchor="t" anchorCtr="0" compatLnSpc="1">
              <a:prstTxWarp prst="textNoShape">
                <a:avLst/>
              </a:prstTxWarp>
            </a:bodyPr>
            <a:lstStyle/>
            <a:p>
              <a:endParaRPr lang="en-GB"/>
            </a:p>
          </p:txBody>
        </p:sp>
        <p:pic>
          <p:nvPicPr>
            <p:cNvPr id="6" name="Picture 4" descr="\\wilsongunn.local\dfs\ClientApps\Global Templates\Images\wg-logo.png"/>
            <p:cNvPicPr>
              <a:picLocks noChangeAspect="1" noChangeArrowheads="1"/>
            </p:cNvPicPr>
            <p:nvPr/>
          </p:nvPicPr>
          <p:blipFill>
            <a:blip r:link="rId3">
              <a:extLst>
                <a:ext uri="{28A0092B-C50C-407E-A947-70E740481C1C}">
                  <a14:useLocalDpi xmlns:a14="http://schemas.microsoft.com/office/drawing/2010/main" val="0"/>
                </a:ext>
              </a:extLst>
            </a:blip>
            <a:srcRect/>
            <a:stretch>
              <a:fillRect/>
            </a:stretch>
          </p:blipFill>
          <p:spPr bwMode="auto">
            <a:xfrm>
              <a:off x="5023" y="985"/>
              <a:ext cx="3900" cy="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aphicFrame>
        <p:nvGraphicFramePr>
          <p:cNvPr id="7" name="Diagram 6">
            <a:hlinkClick r:id="" action="ppaction://noaction" highlightClick="1"/>
          </p:cNvPr>
          <p:cNvGraphicFramePr/>
          <p:nvPr>
            <p:extLst>
              <p:ext uri="{D42A27DB-BD31-4B8C-83A1-F6EECF244321}">
                <p14:modId xmlns:p14="http://schemas.microsoft.com/office/powerpoint/2010/main" val="3167165661"/>
              </p:ext>
            </p:extLst>
          </p:nvPr>
        </p:nvGraphicFramePr>
        <p:xfrm>
          <a:off x="827584" y="1484784"/>
          <a:ext cx="8424936" cy="496855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13" name="Picture 2" descr="Z:\Nagoya Protocol\Salford Uni logo.jpg"/>
          <p:cNvPicPr>
            <a:picLocks noChangeAspect="1" noChangeArrowheads="1"/>
          </p:cNvPicPr>
          <p:nvPr/>
        </p:nvPicPr>
        <p:blipFill rotWithShape="1">
          <a:blip r:embed="rId9">
            <a:extLst>
              <a:ext uri="{28A0092B-C50C-407E-A947-70E740481C1C}">
                <a14:useLocalDpi xmlns:a14="http://schemas.microsoft.com/office/drawing/2010/main" val="0"/>
              </a:ext>
            </a:extLst>
          </a:blip>
          <a:srcRect l="12070" t="10747" r="13297" b="9718"/>
          <a:stretch/>
        </p:blipFill>
        <p:spPr bwMode="auto">
          <a:xfrm>
            <a:off x="6925211" y="0"/>
            <a:ext cx="2054432" cy="1318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84590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2771" y="0"/>
            <a:ext cx="2868613" cy="811212"/>
            <a:chOff x="4406" y="985"/>
            <a:chExt cx="4517" cy="1279"/>
          </a:xfrm>
        </p:grpSpPr>
        <p:sp>
          <p:nvSpPr>
            <p:cNvPr id="5" name="Rectangle 3"/>
            <p:cNvSpPr>
              <a:spLocks noChangeArrowheads="1"/>
            </p:cNvSpPr>
            <p:nvPr/>
          </p:nvSpPr>
          <p:spPr bwMode="auto">
            <a:xfrm>
              <a:off x="4406" y="1994"/>
              <a:ext cx="4517" cy="270"/>
            </a:xfrm>
            <a:prstGeom prst="rect">
              <a:avLst/>
            </a:prstGeom>
            <a:solidFill>
              <a:srgbClr val="DE6D06"/>
            </a:solidFill>
            <a:ln w="9525">
              <a:solidFill>
                <a:srgbClr val="DE6D06"/>
              </a:solidFill>
              <a:miter lim="800000"/>
              <a:headEnd/>
              <a:tailEnd/>
            </a:ln>
          </p:spPr>
          <p:txBody>
            <a:bodyPr vert="horz" wrap="square" lIns="91440" tIns="45720" rIns="91440" bIns="45720" numCol="1" anchor="t" anchorCtr="0" compatLnSpc="1">
              <a:prstTxWarp prst="textNoShape">
                <a:avLst/>
              </a:prstTxWarp>
            </a:bodyPr>
            <a:lstStyle/>
            <a:p>
              <a:endParaRPr lang="en-GB"/>
            </a:p>
          </p:txBody>
        </p:sp>
        <p:pic>
          <p:nvPicPr>
            <p:cNvPr id="6" name="Picture 4" descr="\\wilsongunn.local\dfs\ClientApps\Global Templates\Images\wg-logo.png"/>
            <p:cNvPicPr>
              <a:picLocks noChangeAspect="1" noChangeArrowheads="1"/>
            </p:cNvPicPr>
            <p:nvPr/>
          </p:nvPicPr>
          <p:blipFill>
            <a:blip r:link="rId2">
              <a:extLst>
                <a:ext uri="{28A0092B-C50C-407E-A947-70E740481C1C}">
                  <a14:useLocalDpi xmlns:a14="http://schemas.microsoft.com/office/drawing/2010/main" val="0"/>
                </a:ext>
              </a:extLst>
            </a:blip>
            <a:srcRect/>
            <a:stretch>
              <a:fillRect/>
            </a:stretch>
          </p:blipFill>
          <p:spPr bwMode="auto">
            <a:xfrm>
              <a:off x="5023" y="985"/>
              <a:ext cx="3900" cy="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6" name="TextBox 15"/>
          <p:cNvSpPr txBox="1"/>
          <p:nvPr/>
        </p:nvSpPr>
        <p:spPr>
          <a:xfrm>
            <a:off x="394609" y="1844824"/>
            <a:ext cx="8353855" cy="4893647"/>
          </a:xfrm>
          <a:prstGeom prst="rect">
            <a:avLst/>
          </a:prstGeom>
          <a:noFill/>
        </p:spPr>
        <p:txBody>
          <a:bodyPr wrap="square" rtlCol="0">
            <a:spAutoFit/>
          </a:bodyPr>
          <a:lstStyle/>
          <a:p>
            <a:pPr marL="285750" indent="-285750">
              <a:buClr>
                <a:schemeClr val="accent6"/>
              </a:buClr>
              <a:buSzPct val="140000"/>
              <a:buFont typeface="Arial" panose="020B0604020202020204" pitchFamily="34" charset="0"/>
              <a:buChar char="•"/>
            </a:pPr>
            <a:r>
              <a:rPr lang="en-GB" sz="1400" dirty="0" smtClean="0">
                <a:solidFill>
                  <a:schemeClr val="tx2"/>
                </a:solidFill>
                <a:latin typeface="Arial" panose="020B0604020202020204" pitchFamily="34" charset="0"/>
                <a:cs typeface="Arial" panose="020B0604020202020204" pitchFamily="34" charset="0"/>
              </a:rPr>
              <a:t>12 October 2014 – The Nagoya Protocol enters into force in the EU (EU Reg. 511/2014)</a:t>
            </a:r>
          </a:p>
          <a:p>
            <a:pPr>
              <a:buClr>
                <a:schemeClr val="accent6"/>
              </a:buClr>
              <a:buSzPct val="140000"/>
            </a:pPr>
            <a:endParaRPr lang="en-GB" sz="1400" dirty="0" smtClean="0">
              <a:solidFill>
                <a:schemeClr val="tx2"/>
              </a:solidFill>
              <a:latin typeface="Arial" panose="020B0604020202020204" pitchFamily="34" charset="0"/>
              <a:cs typeface="Arial" panose="020B0604020202020204" pitchFamily="34" charset="0"/>
            </a:endParaRPr>
          </a:p>
          <a:p>
            <a:pPr marL="285750" indent="-285750">
              <a:buClr>
                <a:schemeClr val="accent6"/>
              </a:buClr>
              <a:buSzPct val="140000"/>
              <a:buFont typeface="Arial" panose="020B0604020202020204" pitchFamily="34" charset="0"/>
              <a:buChar char="•"/>
            </a:pPr>
            <a:r>
              <a:rPr lang="en-GB" sz="1400" dirty="0" smtClean="0">
                <a:solidFill>
                  <a:schemeClr val="tx2"/>
                </a:solidFill>
                <a:latin typeface="Arial" panose="020B0604020202020204" pitchFamily="34" charset="0"/>
                <a:cs typeface="Arial" panose="020B0604020202020204" pitchFamily="34" charset="0"/>
              </a:rPr>
              <a:t>09 November 2015 – Rules regarding </a:t>
            </a:r>
            <a:r>
              <a:rPr lang="en-GB" sz="1400" dirty="0">
                <a:solidFill>
                  <a:schemeClr val="tx2"/>
                </a:solidFill>
                <a:latin typeface="Arial" panose="020B0604020202020204" pitchFamily="34" charset="0"/>
                <a:cs typeface="Arial" panose="020B0604020202020204" pitchFamily="34" charset="0"/>
              </a:rPr>
              <a:t>the registration of the collection of genetic resources, monitoring user compliance and best </a:t>
            </a:r>
            <a:r>
              <a:rPr lang="en-GB" sz="1400" dirty="0" smtClean="0">
                <a:solidFill>
                  <a:schemeClr val="tx2"/>
                </a:solidFill>
                <a:latin typeface="Arial" panose="020B0604020202020204" pitchFamily="34" charset="0"/>
                <a:cs typeface="Arial" panose="020B0604020202020204" pitchFamily="34" charset="0"/>
              </a:rPr>
              <a:t>practices enters into force (EU Reg. 2015/1866)</a:t>
            </a:r>
          </a:p>
          <a:p>
            <a:endParaRPr lang="en-GB" sz="1400" dirty="0">
              <a:solidFill>
                <a:schemeClr val="tx2"/>
              </a:solidFill>
              <a:latin typeface="Arial" panose="020B0604020202020204" pitchFamily="34" charset="0"/>
              <a:cs typeface="Arial" panose="020B0604020202020204" pitchFamily="34" charset="0"/>
            </a:endParaRPr>
          </a:p>
          <a:p>
            <a:pPr marL="285750" indent="-285750">
              <a:buClr>
                <a:schemeClr val="accent6"/>
              </a:buClr>
              <a:buSzPct val="140000"/>
              <a:buFont typeface="Arial" panose="020B0604020202020204" pitchFamily="34" charset="0"/>
              <a:buChar char="•"/>
            </a:pPr>
            <a:r>
              <a:rPr lang="en-GB" sz="1400" dirty="0" smtClean="0">
                <a:solidFill>
                  <a:schemeClr val="tx2"/>
                </a:solidFill>
                <a:latin typeface="Arial" panose="020B0604020202020204" pitchFamily="34" charset="0"/>
                <a:cs typeface="Arial" panose="020B0604020202020204" pitchFamily="34" charset="0"/>
              </a:rPr>
              <a:t>The Nagoya Protocol is a supplementary agreement to the Convention on Biological Diversity (CBD).</a:t>
            </a:r>
          </a:p>
          <a:p>
            <a:endParaRPr lang="en-GB" sz="1400" dirty="0" smtClean="0">
              <a:solidFill>
                <a:schemeClr val="tx2"/>
              </a:solidFill>
              <a:latin typeface="Arial" panose="020B0604020202020204" pitchFamily="34" charset="0"/>
              <a:cs typeface="Arial" panose="020B0604020202020204" pitchFamily="34" charset="0"/>
            </a:endParaRPr>
          </a:p>
          <a:p>
            <a:endParaRPr lang="en-GB" sz="1400" dirty="0">
              <a:solidFill>
                <a:schemeClr val="tx2"/>
              </a:solidFill>
              <a:latin typeface="Arial" panose="020B0604020202020204" pitchFamily="34" charset="0"/>
              <a:cs typeface="Arial" panose="020B0604020202020204" pitchFamily="34" charset="0"/>
            </a:endParaRPr>
          </a:p>
          <a:p>
            <a:pPr marL="285750" indent="-285750">
              <a:buClr>
                <a:schemeClr val="accent6"/>
              </a:buClr>
              <a:buSzPct val="140000"/>
              <a:buFont typeface="Arial" panose="020B0604020202020204" pitchFamily="34" charset="0"/>
              <a:buChar char="•"/>
            </a:pPr>
            <a:r>
              <a:rPr lang="en-GB" sz="1400" dirty="0" smtClean="0">
                <a:solidFill>
                  <a:schemeClr val="tx2"/>
                </a:solidFill>
                <a:latin typeface="Arial" panose="020B0604020202020204" pitchFamily="34" charset="0"/>
                <a:cs typeface="Arial" panose="020B0604020202020204" pitchFamily="34" charset="0"/>
              </a:rPr>
              <a:t>Aim of the Protocol:</a:t>
            </a:r>
          </a:p>
          <a:p>
            <a:endParaRPr lang="en-GB" sz="1400" dirty="0">
              <a:solidFill>
                <a:schemeClr val="tx2"/>
              </a:solidFill>
              <a:latin typeface="Arial" panose="020B0604020202020204" pitchFamily="34" charset="0"/>
              <a:cs typeface="Arial" panose="020B0604020202020204" pitchFamily="34" charset="0"/>
            </a:endParaRPr>
          </a:p>
          <a:p>
            <a:pPr algn="ctr"/>
            <a:r>
              <a:rPr lang="en-GB" sz="1400" i="1" dirty="0" smtClean="0">
                <a:solidFill>
                  <a:schemeClr val="tx2"/>
                </a:solidFill>
                <a:latin typeface="Arial" panose="020B0604020202020204" pitchFamily="34" charset="0"/>
                <a:cs typeface="Arial" panose="020B0604020202020204" pitchFamily="34" charset="0"/>
              </a:rPr>
              <a:t>To provide a legal </a:t>
            </a:r>
            <a:r>
              <a:rPr lang="en-GB" sz="1400" i="1" dirty="0">
                <a:solidFill>
                  <a:schemeClr val="tx2"/>
                </a:solidFill>
                <a:latin typeface="Arial" panose="020B0604020202020204" pitchFamily="34" charset="0"/>
                <a:cs typeface="Arial" panose="020B0604020202020204" pitchFamily="34" charset="0"/>
              </a:rPr>
              <a:t>framework for the </a:t>
            </a:r>
            <a:r>
              <a:rPr lang="en-GB" sz="1400" i="1" dirty="0" smtClean="0">
                <a:solidFill>
                  <a:schemeClr val="tx2"/>
                </a:solidFill>
                <a:latin typeface="Arial" panose="020B0604020202020204" pitchFamily="34" charset="0"/>
                <a:cs typeface="Arial" panose="020B0604020202020204" pitchFamily="34" charset="0"/>
              </a:rPr>
              <a:t>implementation </a:t>
            </a:r>
            <a:r>
              <a:rPr lang="en-GB" sz="1400" i="1" dirty="0">
                <a:solidFill>
                  <a:schemeClr val="tx2"/>
                </a:solidFill>
                <a:latin typeface="Arial" panose="020B0604020202020204" pitchFamily="34" charset="0"/>
                <a:cs typeface="Arial" panose="020B0604020202020204" pitchFamily="34" charset="0"/>
              </a:rPr>
              <a:t>of one of the three objectives of the CBD: the fair and equitable sharing of benefits arising out of the utilization of genetic </a:t>
            </a:r>
            <a:r>
              <a:rPr lang="en-GB" sz="1400" i="1" dirty="0" smtClean="0">
                <a:solidFill>
                  <a:schemeClr val="tx2"/>
                </a:solidFill>
                <a:latin typeface="Arial" panose="020B0604020202020204" pitchFamily="34" charset="0"/>
                <a:cs typeface="Arial" panose="020B0604020202020204" pitchFamily="34" charset="0"/>
              </a:rPr>
              <a:t>resources, thereby contributing to the conservation and sustainable use of biodiversity.</a:t>
            </a:r>
          </a:p>
          <a:p>
            <a:endParaRPr lang="en-GB" sz="1400" dirty="0" smtClean="0">
              <a:solidFill>
                <a:schemeClr val="tx2"/>
              </a:solidFill>
              <a:latin typeface="Arial" panose="020B0604020202020204" pitchFamily="34" charset="0"/>
              <a:cs typeface="Arial" panose="020B0604020202020204" pitchFamily="34" charset="0"/>
            </a:endParaRPr>
          </a:p>
          <a:p>
            <a:endParaRPr lang="en-GB" sz="1400" dirty="0">
              <a:solidFill>
                <a:schemeClr val="tx2"/>
              </a:solidFill>
              <a:latin typeface="Arial" panose="020B0604020202020204" pitchFamily="34" charset="0"/>
              <a:cs typeface="Arial" panose="020B0604020202020204" pitchFamily="34" charset="0"/>
            </a:endParaRPr>
          </a:p>
          <a:p>
            <a:pPr marL="285750" indent="-285750">
              <a:buClr>
                <a:schemeClr val="accent6"/>
              </a:buClr>
              <a:buSzPct val="140000"/>
              <a:buFont typeface="Arial" panose="020B0604020202020204" pitchFamily="34" charset="0"/>
              <a:buChar char="•"/>
            </a:pPr>
            <a:r>
              <a:rPr lang="en-GB" sz="1400" dirty="0" smtClean="0">
                <a:solidFill>
                  <a:schemeClr val="tx2"/>
                </a:solidFill>
                <a:latin typeface="Arial" panose="020B0604020202020204" pitchFamily="34" charset="0"/>
                <a:cs typeface="Arial" panose="020B0604020202020204" pitchFamily="34" charset="0"/>
              </a:rPr>
              <a:t>Prevention of bio-piracy</a:t>
            </a:r>
          </a:p>
          <a:p>
            <a:endParaRPr lang="en-GB" sz="1400" dirty="0" smtClean="0">
              <a:solidFill>
                <a:schemeClr val="tx2"/>
              </a:solidFill>
              <a:latin typeface="Arial" panose="020B0604020202020204" pitchFamily="34" charset="0"/>
              <a:cs typeface="Arial" panose="020B0604020202020204" pitchFamily="34" charset="0"/>
            </a:endParaRPr>
          </a:p>
          <a:p>
            <a:pPr marL="742950" lvl="1" indent="-285750">
              <a:buClr>
                <a:schemeClr val="accent6"/>
              </a:buClr>
              <a:buSzPct val="100000"/>
              <a:buFont typeface="Wingdings" panose="05000000000000000000" pitchFamily="2" charset="2"/>
              <a:buChar char="Ø"/>
            </a:pPr>
            <a:r>
              <a:rPr lang="en-GB" sz="1400" dirty="0" smtClean="0">
                <a:solidFill>
                  <a:schemeClr val="tx2"/>
                </a:solidFill>
                <a:latin typeface="Arial" panose="020B0604020202020204" pitchFamily="34" charset="0"/>
                <a:cs typeface="Arial" panose="020B0604020202020204" pitchFamily="34" charset="0"/>
              </a:rPr>
              <a:t>The commercial or academic development of genetic resources by a country or organisation without obtaining prior consent from, or providing fair compensation tom the people or country where the resource was first discovered.</a:t>
            </a:r>
            <a:endParaRPr lang="en-GB" sz="1400" dirty="0">
              <a:latin typeface="Arial" panose="020B0604020202020204" pitchFamily="34" charset="0"/>
              <a:cs typeface="Arial" panose="020B0604020202020204" pitchFamily="34" charset="0"/>
            </a:endParaRPr>
          </a:p>
          <a:p>
            <a:endParaRPr lang="en-GB"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80728"/>
            <a:ext cx="4467225" cy="466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83568" y="1052736"/>
            <a:ext cx="3783657" cy="584775"/>
          </a:xfrm>
          <a:prstGeom prst="rect">
            <a:avLst/>
          </a:prstGeom>
          <a:noFill/>
        </p:spPr>
        <p:txBody>
          <a:bodyPr wrap="square" rtlCol="0">
            <a:spAutoFit/>
          </a:bodyPr>
          <a:lstStyle/>
          <a:p>
            <a:pPr lvl="0"/>
            <a:r>
              <a:rPr lang="en-GB" sz="1400" b="1" dirty="0" smtClean="0">
                <a:solidFill>
                  <a:schemeClr val="bg1"/>
                </a:solidFill>
                <a:latin typeface="Arial" panose="020B0604020202020204" pitchFamily="34" charset="0"/>
                <a:cs typeface="Arial" panose="020B0604020202020204" pitchFamily="34" charset="0"/>
              </a:rPr>
              <a:t>An Introduction to the Nagoya Protocol</a:t>
            </a:r>
          </a:p>
          <a:p>
            <a:endParaRPr lang="en-GB" dirty="0"/>
          </a:p>
        </p:txBody>
      </p:sp>
      <p:pic>
        <p:nvPicPr>
          <p:cNvPr id="12" name="Picture 2" descr="Z:\Nagoya Protocol\Salford Uni logo.jpg"/>
          <p:cNvPicPr>
            <a:picLocks noChangeAspect="1" noChangeArrowheads="1"/>
          </p:cNvPicPr>
          <p:nvPr/>
        </p:nvPicPr>
        <p:blipFill rotWithShape="1">
          <a:blip r:embed="rId4">
            <a:extLst>
              <a:ext uri="{28A0092B-C50C-407E-A947-70E740481C1C}">
                <a14:useLocalDpi xmlns:a14="http://schemas.microsoft.com/office/drawing/2010/main" val="0"/>
              </a:ext>
            </a:extLst>
          </a:blip>
          <a:srcRect l="12070" t="10747" r="13297" b="9718"/>
          <a:stretch/>
        </p:blipFill>
        <p:spPr bwMode="auto">
          <a:xfrm>
            <a:off x="6925211" y="0"/>
            <a:ext cx="2054432" cy="1318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37910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2771" y="0"/>
            <a:ext cx="2868613" cy="811212"/>
            <a:chOff x="4406" y="985"/>
            <a:chExt cx="4517" cy="1279"/>
          </a:xfrm>
        </p:grpSpPr>
        <p:sp>
          <p:nvSpPr>
            <p:cNvPr id="5" name="Rectangle 3"/>
            <p:cNvSpPr>
              <a:spLocks noChangeArrowheads="1"/>
            </p:cNvSpPr>
            <p:nvPr/>
          </p:nvSpPr>
          <p:spPr bwMode="auto">
            <a:xfrm>
              <a:off x="4406" y="1994"/>
              <a:ext cx="4517" cy="270"/>
            </a:xfrm>
            <a:prstGeom prst="rect">
              <a:avLst/>
            </a:prstGeom>
            <a:solidFill>
              <a:srgbClr val="DE6D06"/>
            </a:solidFill>
            <a:ln w="9525">
              <a:solidFill>
                <a:srgbClr val="DE6D06"/>
              </a:solidFill>
              <a:miter lim="800000"/>
              <a:headEnd/>
              <a:tailEnd/>
            </a:ln>
          </p:spPr>
          <p:txBody>
            <a:bodyPr vert="horz" wrap="square" lIns="91440" tIns="45720" rIns="91440" bIns="45720" numCol="1" anchor="t" anchorCtr="0" compatLnSpc="1">
              <a:prstTxWarp prst="textNoShape">
                <a:avLst/>
              </a:prstTxWarp>
            </a:bodyPr>
            <a:lstStyle/>
            <a:p>
              <a:endParaRPr lang="en-GB"/>
            </a:p>
          </p:txBody>
        </p:sp>
        <p:pic>
          <p:nvPicPr>
            <p:cNvPr id="6" name="Picture 4" descr="\\wilsongunn.local\dfs\ClientApps\Global Templates\Images\wg-logo.png"/>
            <p:cNvPicPr>
              <a:picLocks noChangeAspect="1" noChangeArrowheads="1"/>
            </p:cNvPicPr>
            <p:nvPr/>
          </p:nvPicPr>
          <p:blipFill>
            <a:blip r:link="rId2">
              <a:extLst>
                <a:ext uri="{28A0092B-C50C-407E-A947-70E740481C1C}">
                  <a14:useLocalDpi xmlns:a14="http://schemas.microsoft.com/office/drawing/2010/main" val="0"/>
                </a:ext>
              </a:extLst>
            </a:blip>
            <a:srcRect/>
            <a:stretch>
              <a:fillRect/>
            </a:stretch>
          </p:blipFill>
          <p:spPr bwMode="auto">
            <a:xfrm>
              <a:off x="5023" y="985"/>
              <a:ext cx="3900" cy="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2" name="TextBox 21"/>
          <p:cNvSpPr txBox="1"/>
          <p:nvPr/>
        </p:nvSpPr>
        <p:spPr>
          <a:xfrm>
            <a:off x="394609" y="2060848"/>
            <a:ext cx="8281847" cy="4216539"/>
          </a:xfrm>
          <a:prstGeom prst="rect">
            <a:avLst/>
          </a:prstGeom>
          <a:noFill/>
        </p:spPr>
        <p:txBody>
          <a:bodyPr wrap="square" rtlCol="0">
            <a:spAutoFit/>
          </a:bodyPr>
          <a:lstStyle/>
          <a:p>
            <a:pPr marL="285750" lvl="0" indent="-285750">
              <a:buClr>
                <a:schemeClr val="accent6"/>
              </a:buClr>
              <a:buSzPct val="140000"/>
              <a:buFont typeface="Arial" panose="020B0604020202020204" pitchFamily="34" charset="0"/>
              <a:buChar char="•"/>
            </a:pPr>
            <a:r>
              <a:rPr lang="en-GB" sz="1400" dirty="0">
                <a:solidFill>
                  <a:schemeClr val="tx2"/>
                </a:solidFill>
                <a:latin typeface="Arial" panose="020B0604020202020204" pitchFamily="34" charset="0"/>
                <a:cs typeface="Arial" panose="020B0604020202020204" pitchFamily="34" charset="0"/>
              </a:rPr>
              <a:t>The Nagoya Protocol relates to the </a:t>
            </a:r>
            <a:r>
              <a:rPr lang="en-GB" sz="1400" b="1" dirty="0">
                <a:solidFill>
                  <a:schemeClr val="tx2"/>
                </a:solidFill>
                <a:latin typeface="Arial" panose="020B0604020202020204" pitchFamily="34" charset="0"/>
                <a:cs typeface="Arial" panose="020B0604020202020204" pitchFamily="34" charset="0"/>
              </a:rPr>
              <a:t>utilisation of genetic </a:t>
            </a:r>
            <a:r>
              <a:rPr lang="en-GB" sz="1400" b="1" dirty="0" smtClean="0">
                <a:solidFill>
                  <a:schemeClr val="tx2"/>
                </a:solidFill>
                <a:latin typeface="Arial" panose="020B0604020202020204" pitchFamily="34" charset="0"/>
                <a:cs typeface="Arial" panose="020B0604020202020204" pitchFamily="34" charset="0"/>
              </a:rPr>
              <a:t>resources and traditional knowledge associated with genetic resources</a:t>
            </a:r>
            <a:r>
              <a:rPr lang="en-GB" sz="1400" dirty="0" smtClean="0">
                <a:solidFill>
                  <a:schemeClr val="tx2"/>
                </a:solidFill>
                <a:latin typeface="Arial" panose="020B0604020202020204" pitchFamily="34" charset="0"/>
                <a:cs typeface="Arial" panose="020B0604020202020204" pitchFamily="34" charset="0"/>
              </a:rPr>
              <a:t>.  </a:t>
            </a:r>
            <a:r>
              <a:rPr lang="en-GB" sz="1400" dirty="0">
                <a:solidFill>
                  <a:schemeClr val="tx2"/>
                </a:solidFill>
                <a:latin typeface="Arial" panose="020B0604020202020204" pitchFamily="34" charset="0"/>
                <a:cs typeface="Arial" panose="020B0604020202020204" pitchFamily="34" charset="0"/>
              </a:rPr>
              <a:t>A genetic resource is defined as any non-human genetic resource.  ‘Utilisation’ refers to research and development on the genetic and/or biochemical composition of genetic resources.  The Protocol, therefore, relates to both commercial and academic research.  </a:t>
            </a:r>
            <a:endParaRPr lang="en-GB" sz="1400" dirty="0" smtClean="0">
              <a:solidFill>
                <a:schemeClr val="tx2"/>
              </a:solidFill>
              <a:latin typeface="Arial" panose="020B0604020202020204" pitchFamily="34" charset="0"/>
              <a:cs typeface="Arial" panose="020B0604020202020204" pitchFamily="34" charset="0"/>
            </a:endParaRPr>
          </a:p>
          <a:p>
            <a:pPr lvl="0">
              <a:buClr>
                <a:schemeClr val="accent6"/>
              </a:buClr>
              <a:buSzPct val="140000"/>
            </a:pPr>
            <a:endParaRPr lang="en-GB" sz="1400" dirty="0" smtClean="0">
              <a:solidFill>
                <a:schemeClr val="tx2"/>
              </a:solidFill>
              <a:latin typeface="Arial" panose="020B0604020202020204" pitchFamily="34" charset="0"/>
              <a:cs typeface="Arial" panose="020B0604020202020204" pitchFamily="34" charset="0"/>
            </a:endParaRPr>
          </a:p>
          <a:p>
            <a:pPr lvl="0">
              <a:buClr>
                <a:schemeClr val="accent6"/>
              </a:buClr>
              <a:buSzPct val="140000"/>
            </a:pPr>
            <a:endParaRPr lang="en-GB" sz="1400" dirty="0">
              <a:solidFill>
                <a:schemeClr val="tx2"/>
              </a:solidFill>
              <a:latin typeface="Arial" panose="020B0604020202020204" pitchFamily="34" charset="0"/>
              <a:cs typeface="Arial" panose="020B0604020202020204" pitchFamily="34" charset="0"/>
            </a:endParaRPr>
          </a:p>
          <a:p>
            <a:pPr lvl="0">
              <a:buClr>
                <a:schemeClr val="accent6"/>
              </a:buClr>
              <a:buSzPct val="140000"/>
            </a:pPr>
            <a:endParaRPr lang="en-GB" sz="1400" dirty="0" smtClean="0">
              <a:solidFill>
                <a:schemeClr val="tx2"/>
              </a:solidFill>
              <a:latin typeface="Arial" panose="020B0604020202020204" pitchFamily="34" charset="0"/>
              <a:cs typeface="Arial" panose="020B0604020202020204" pitchFamily="34" charset="0"/>
            </a:endParaRPr>
          </a:p>
          <a:p>
            <a:pPr marL="285750" lvl="0" indent="-285750">
              <a:buClr>
                <a:schemeClr val="accent6"/>
              </a:buClr>
              <a:buSzPct val="140000"/>
              <a:buFont typeface="Arial" panose="020B0604020202020204" pitchFamily="34" charset="0"/>
              <a:buChar char="•"/>
            </a:pPr>
            <a:r>
              <a:rPr lang="en-GB" sz="1400" dirty="0">
                <a:solidFill>
                  <a:schemeClr val="tx2"/>
                </a:solidFill>
                <a:latin typeface="Arial" panose="020B0604020202020204" pitchFamily="34" charset="0"/>
                <a:cs typeface="Arial" panose="020B0604020202020204" pitchFamily="34" charset="0"/>
              </a:rPr>
              <a:t>The Nagoya Protocol gives </a:t>
            </a:r>
            <a:r>
              <a:rPr lang="en-GB" sz="1400" b="1" dirty="0">
                <a:solidFill>
                  <a:schemeClr val="tx2"/>
                </a:solidFill>
                <a:latin typeface="Arial" panose="020B0604020202020204" pitchFamily="34" charset="0"/>
                <a:cs typeface="Arial" panose="020B0604020202020204" pitchFamily="34" charset="0"/>
              </a:rPr>
              <a:t>provider countries </a:t>
            </a:r>
            <a:r>
              <a:rPr lang="en-GB" sz="1400" dirty="0">
                <a:solidFill>
                  <a:schemeClr val="tx2"/>
                </a:solidFill>
                <a:latin typeface="Arial" panose="020B0604020202020204" pitchFamily="34" charset="0"/>
                <a:cs typeface="Arial" panose="020B0604020202020204" pitchFamily="34" charset="0"/>
              </a:rPr>
              <a:t>the rights to control access to genetic resources found within their jurisdiction. </a:t>
            </a:r>
            <a:endParaRPr lang="en-GB" sz="1400" dirty="0" smtClean="0">
              <a:solidFill>
                <a:schemeClr val="tx2"/>
              </a:solidFill>
              <a:latin typeface="Arial" panose="020B0604020202020204" pitchFamily="34" charset="0"/>
              <a:cs typeface="Arial" panose="020B0604020202020204" pitchFamily="34" charset="0"/>
            </a:endParaRPr>
          </a:p>
          <a:p>
            <a:pPr marL="285750" lvl="0" indent="-285750">
              <a:buClr>
                <a:schemeClr val="accent6"/>
              </a:buClr>
              <a:buSzPct val="140000"/>
              <a:buFont typeface="Arial" panose="020B0604020202020204" pitchFamily="34" charset="0"/>
              <a:buChar char="•"/>
            </a:pPr>
            <a:endParaRPr lang="en-GB" sz="1400" dirty="0" smtClean="0">
              <a:solidFill>
                <a:schemeClr val="tx2"/>
              </a:solidFill>
              <a:latin typeface="Arial" panose="020B0604020202020204" pitchFamily="34" charset="0"/>
              <a:cs typeface="Arial" panose="020B0604020202020204" pitchFamily="34" charset="0"/>
            </a:endParaRPr>
          </a:p>
          <a:p>
            <a:pPr marL="742950" lvl="1" indent="-285750">
              <a:buClr>
                <a:schemeClr val="accent6"/>
              </a:buClr>
              <a:buSzPct val="140000"/>
              <a:buFont typeface="Arial" panose="020B0604020202020204" pitchFamily="34" charset="0"/>
              <a:buChar char="•"/>
            </a:pPr>
            <a:r>
              <a:rPr lang="en-GB" sz="1400" dirty="0" smtClean="0">
                <a:solidFill>
                  <a:schemeClr val="tx2"/>
                </a:solidFill>
                <a:latin typeface="Arial" panose="020B0604020202020204" pitchFamily="34" charset="0"/>
                <a:cs typeface="Arial" panose="020B0604020202020204" pitchFamily="34" charset="0"/>
              </a:rPr>
              <a:t>Two categories of provider country:</a:t>
            </a:r>
          </a:p>
          <a:p>
            <a:pPr lvl="1">
              <a:buClr>
                <a:schemeClr val="accent6"/>
              </a:buClr>
              <a:buSzPct val="140000"/>
            </a:pPr>
            <a:endParaRPr lang="en-GB" sz="1400" dirty="0" smtClean="0">
              <a:solidFill>
                <a:schemeClr val="tx2"/>
              </a:solidFill>
              <a:latin typeface="Arial" panose="020B0604020202020204" pitchFamily="34" charset="0"/>
              <a:cs typeface="Arial" panose="020B0604020202020204" pitchFamily="34" charset="0"/>
            </a:endParaRPr>
          </a:p>
          <a:p>
            <a:pPr marL="1257300" lvl="2" indent="-342900">
              <a:buClr>
                <a:schemeClr val="accent6"/>
              </a:buClr>
              <a:buSzPct val="100000"/>
              <a:buFont typeface="+mj-lt"/>
              <a:buAutoNum type="arabicPeriod"/>
            </a:pPr>
            <a:r>
              <a:rPr lang="en-GB" sz="1200" dirty="0">
                <a:solidFill>
                  <a:schemeClr val="tx2"/>
                </a:solidFill>
                <a:latin typeface="Arial" panose="020B0604020202020204" pitchFamily="34" charset="0"/>
                <a:cs typeface="Arial" panose="020B0604020202020204" pitchFamily="34" charset="0"/>
              </a:rPr>
              <a:t>An originating country where the genetic resource exists </a:t>
            </a:r>
            <a:r>
              <a:rPr lang="en-GB" sz="1200" b="1" i="1" dirty="0">
                <a:solidFill>
                  <a:schemeClr val="tx2"/>
                </a:solidFill>
                <a:latin typeface="Arial" panose="020B0604020202020204" pitchFamily="34" charset="0"/>
                <a:cs typeface="Arial" panose="020B0604020202020204" pitchFamily="34" charset="0"/>
              </a:rPr>
              <a:t>in situ</a:t>
            </a:r>
            <a:r>
              <a:rPr lang="en-GB" sz="1200" dirty="0">
                <a:solidFill>
                  <a:schemeClr val="tx2"/>
                </a:solidFill>
                <a:latin typeface="Arial" panose="020B0604020202020204" pitchFamily="34" charset="0"/>
                <a:cs typeface="Arial" panose="020B0604020202020204" pitchFamily="34" charset="0"/>
              </a:rPr>
              <a:t>, i.e. </a:t>
            </a:r>
            <a:r>
              <a:rPr lang="en-GB" sz="1200" dirty="0" smtClean="0">
                <a:solidFill>
                  <a:schemeClr val="tx2"/>
                </a:solidFill>
                <a:latin typeface="Arial" panose="020B0604020202020204" pitchFamily="34" charset="0"/>
                <a:cs typeface="Arial" panose="020B0604020202020204" pitchFamily="34" charset="0"/>
              </a:rPr>
              <a:t>genetic </a:t>
            </a:r>
            <a:r>
              <a:rPr lang="en-GB" sz="1200" dirty="0">
                <a:solidFill>
                  <a:schemeClr val="tx2"/>
                </a:solidFill>
                <a:latin typeface="Arial" panose="020B0604020202020204" pitchFamily="34" charset="0"/>
                <a:cs typeface="Arial" panose="020B0604020202020204" pitchFamily="34" charset="0"/>
              </a:rPr>
              <a:t>resource exists in its natural habitat</a:t>
            </a:r>
            <a:r>
              <a:rPr lang="en-GB" sz="1200" dirty="0" smtClean="0">
                <a:solidFill>
                  <a:schemeClr val="tx2"/>
                </a:solidFill>
                <a:latin typeface="Arial" panose="020B0604020202020204" pitchFamily="34" charset="0"/>
                <a:cs typeface="Arial" panose="020B0604020202020204" pitchFamily="34" charset="0"/>
              </a:rPr>
              <a:t>.</a:t>
            </a:r>
          </a:p>
          <a:p>
            <a:pPr lvl="2">
              <a:buClr>
                <a:schemeClr val="accent6"/>
              </a:buClr>
              <a:buSzPct val="100000"/>
            </a:pPr>
            <a:endParaRPr lang="en-GB" sz="1200" dirty="0">
              <a:solidFill>
                <a:schemeClr val="tx2"/>
              </a:solidFill>
              <a:latin typeface="Arial" panose="020B0604020202020204" pitchFamily="34" charset="0"/>
              <a:cs typeface="Arial" panose="020B0604020202020204" pitchFamily="34" charset="0"/>
            </a:endParaRPr>
          </a:p>
          <a:p>
            <a:pPr marL="1257300" lvl="2" indent="-342900">
              <a:buClr>
                <a:schemeClr val="accent6"/>
              </a:buClr>
              <a:buSzPct val="100000"/>
              <a:buFont typeface="+mj-lt"/>
              <a:buAutoNum type="arabicPeriod" startAt="2"/>
            </a:pPr>
            <a:r>
              <a:rPr lang="en-GB" sz="1200" dirty="0">
                <a:solidFill>
                  <a:schemeClr val="tx2"/>
                </a:solidFill>
                <a:latin typeface="Arial" panose="020B0604020202020204" pitchFamily="34" charset="0"/>
                <a:cs typeface="Arial" panose="020B0604020202020204" pitchFamily="34" charset="0"/>
              </a:rPr>
              <a:t>An originating country where the genetic resource exists </a:t>
            </a:r>
            <a:r>
              <a:rPr lang="en-GB" sz="1200" b="1" i="1" dirty="0">
                <a:solidFill>
                  <a:schemeClr val="tx2"/>
                </a:solidFill>
                <a:latin typeface="Arial" panose="020B0604020202020204" pitchFamily="34" charset="0"/>
                <a:cs typeface="Arial" panose="020B0604020202020204" pitchFamily="34" charset="0"/>
              </a:rPr>
              <a:t>ex situ</a:t>
            </a:r>
            <a:r>
              <a:rPr lang="en-GB" sz="1200" dirty="0">
                <a:solidFill>
                  <a:schemeClr val="tx2"/>
                </a:solidFill>
                <a:latin typeface="Arial" panose="020B0604020202020204" pitchFamily="34" charset="0"/>
                <a:cs typeface="Arial" panose="020B0604020202020204" pitchFamily="34" charset="0"/>
              </a:rPr>
              <a:t>, i.e. </a:t>
            </a:r>
            <a:r>
              <a:rPr lang="en-GB" sz="1200" dirty="0" smtClean="0">
                <a:solidFill>
                  <a:schemeClr val="tx2"/>
                </a:solidFill>
                <a:latin typeface="Arial" panose="020B0604020202020204" pitchFamily="34" charset="0"/>
                <a:cs typeface="Arial" panose="020B0604020202020204" pitchFamily="34" charset="0"/>
              </a:rPr>
              <a:t>genetic </a:t>
            </a:r>
            <a:r>
              <a:rPr lang="en-GB" sz="1200" dirty="0">
                <a:solidFill>
                  <a:schemeClr val="tx2"/>
                </a:solidFill>
                <a:latin typeface="Arial" panose="020B0604020202020204" pitchFamily="34" charset="0"/>
                <a:cs typeface="Arial" panose="020B0604020202020204" pitchFamily="34" charset="0"/>
              </a:rPr>
              <a:t>resource exists outside of its natural habitat.  A country falling within this category must have obtained the genetic resource from an originating country under the CBD. </a:t>
            </a:r>
          </a:p>
          <a:p>
            <a:pPr lvl="2">
              <a:buClr>
                <a:schemeClr val="accent6"/>
              </a:buClr>
              <a:buSzPct val="100000"/>
            </a:pPr>
            <a:endParaRPr lang="en-GB" sz="1400" dirty="0">
              <a:solidFill>
                <a:schemeClr val="tx2"/>
              </a:solidFill>
              <a:latin typeface="Arial" panose="020B0604020202020204" pitchFamily="34" charset="0"/>
              <a:cs typeface="Arial" panose="020B0604020202020204" pitchFamily="34" charset="0"/>
            </a:endParaRPr>
          </a:p>
        </p:txBody>
      </p:sp>
      <p:pic>
        <p:nvPicPr>
          <p:cNvPr id="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80728"/>
            <a:ext cx="4448175" cy="466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2" descr="Z:\Nagoya Protocol\Salford Uni logo.jpg"/>
          <p:cNvPicPr>
            <a:picLocks noChangeAspect="1" noChangeArrowheads="1"/>
          </p:cNvPicPr>
          <p:nvPr/>
        </p:nvPicPr>
        <p:blipFill rotWithShape="1">
          <a:blip r:embed="rId4">
            <a:extLst>
              <a:ext uri="{28A0092B-C50C-407E-A947-70E740481C1C}">
                <a14:useLocalDpi xmlns:a14="http://schemas.microsoft.com/office/drawing/2010/main" val="0"/>
              </a:ext>
            </a:extLst>
          </a:blip>
          <a:srcRect l="12070" t="10747" r="13297" b="9718"/>
          <a:stretch/>
        </p:blipFill>
        <p:spPr bwMode="auto">
          <a:xfrm>
            <a:off x="6925211" y="0"/>
            <a:ext cx="2054432" cy="1318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86157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323528" y="1772816"/>
            <a:ext cx="8280920" cy="4401205"/>
          </a:xfrm>
          <a:prstGeom prst="rect">
            <a:avLst/>
          </a:prstGeom>
          <a:noFill/>
        </p:spPr>
        <p:txBody>
          <a:bodyPr wrap="square" rtlCol="0">
            <a:spAutoFit/>
          </a:bodyPr>
          <a:lstStyle/>
          <a:p>
            <a:pPr marL="285750" lvl="0" indent="-285750">
              <a:buClr>
                <a:schemeClr val="accent6"/>
              </a:buClr>
              <a:buSzPct val="140000"/>
              <a:buFont typeface="Arial" panose="020B0604020202020204" pitchFamily="34" charset="0"/>
              <a:buChar char="•"/>
            </a:pPr>
            <a:r>
              <a:rPr lang="en-GB" sz="1400" dirty="0">
                <a:solidFill>
                  <a:schemeClr val="tx2"/>
                </a:solidFill>
                <a:latin typeface="Arial" panose="020B0604020202020204" pitchFamily="34" charset="0"/>
                <a:cs typeface="Arial" panose="020B0604020202020204" pitchFamily="34" charset="0"/>
              </a:rPr>
              <a:t>The </a:t>
            </a:r>
            <a:r>
              <a:rPr lang="en-GB" sz="1400" b="1" dirty="0">
                <a:solidFill>
                  <a:schemeClr val="tx2"/>
                </a:solidFill>
                <a:latin typeface="Arial" panose="020B0604020202020204" pitchFamily="34" charset="0"/>
                <a:cs typeface="Arial" panose="020B0604020202020204" pitchFamily="34" charset="0"/>
              </a:rPr>
              <a:t>burden is placed on the </a:t>
            </a:r>
            <a:r>
              <a:rPr lang="en-GB" sz="1400" b="1" dirty="0" smtClean="0">
                <a:solidFill>
                  <a:schemeClr val="tx2"/>
                </a:solidFill>
                <a:latin typeface="Arial" panose="020B0604020202020204" pitchFamily="34" charset="0"/>
                <a:cs typeface="Arial" panose="020B0604020202020204" pitchFamily="34" charset="0"/>
              </a:rPr>
              <a:t>user (researcher) </a:t>
            </a:r>
            <a:r>
              <a:rPr lang="en-GB" sz="1400" dirty="0">
                <a:solidFill>
                  <a:schemeClr val="tx2"/>
                </a:solidFill>
                <a:latin typeface="Arial" panose="020B0604020202020204" pitchFamily="34" charset="0"/>
                <a:cs typeface="Arial" panose="020B0604020202020204" pitchFamily="34" charset="0"/>
              </a:rPr>
              <a:t>to show that the genetic resource on which </a:t>
            </a:r>
            <a:r>
              <a:rPr lang="en-GB" sz="1400" dirty="0" smtClean="0">
                <a:solidFill>
                  <a:schemeClr val="tx2"/>
                </a:solidFill>
                <a:latin typeface="Arial" panose="020B0604020202020204" pitchFamily="34" charset="0"/>
                <a:cs typeface="Arial" panose="020B0604020202020204" pitchFamily="34" charset="0"/>
              </a:rPr>
              <a:t>research is being conducted was </a:t>
            </a:r>
            <a:r>
              <a:rPr lang="en-GB" sz="1400" dirty="0">
                <a:solidFill>
                  <a:schemeClr val="tx2"/>
                </a:solidFill>
                <a:latin typeface="Arial" panose="020B0604020202020204" pitchFamily="34" charset="0"/>
                <a:cs typeface="Arial" panose="020B0604020202020204" pitchFamily="34" charset="0"/>
              </a:rPr>
              <a:t>legally obtained in accordance with the Nagoya Protocol.  </a:t>
            </a:r>
            <a:endParaRPr lang="en-GB" sz="1400" dirty="0" smtClean="0">
              <a:solidFill>
                <a:schemeClr val="tx2"/>
              </a:solidFill>
              <a:latin typeface="Arial" panose="020B0604020202020204" pitchFamily="34" charset="0"/>
              <a:cs typeface="Arial" panose="020B0604020202020204" pitchFamily="34" charset="0"/>
            </a:endParaRPr>
          </a:p>
          <a:p>
            <a:pPr lvl="0">
              <a:buClr>
                <a:schemeClr val="accent6"/>
              </a:buClr>
              <a:buSzPct val="140000"/>
            </a:pPr>
            <a:endParaRPr lang="en-GB" sz="1400" dirty="0">
              <a:solidFill>
                <a:schemeClr val="tx2"/>
              </a:solidFill>
              <a:latin typeface="Arial" panose="020B0604020202020204" pitchFamily="34" charset="0"/>
              <a:cs typeface="Arial" panose="020B0604020202020204" pitchFamily="34" charset="0"/>
            </a:endParaRPr>
          </a:p>
          <a:p>
            <a:pPr marL="285750" lvl="0" indent="-285750">
              <a:buClr>
                <a:schemeClr val="accent6"/>
              </a:buClr>
              <a:buSzPct val="140000"/>
              <a:buFont typeface="Arial" panose="020B0604020202020204" pitchFamily="34" charset="0"/>
              <a:buChar char="•"/>
            </a:pPr>
            <a:endParaRPr lang="en-GB" sz="1400" dirty="0">
              <a:solidFill>
                <a:schemeClr val="tx2"/>
              </a:solidFill>
              <a:latin typeface="Arial" panose="020B0604020202020204" pitchFamily="34" charset="0"/>
              <a:cs typeface="Arial" panose="020B0604020202020204" pitchFamily="34" charset="0"/>
            </a:endParaRPr>
          </a:p>
          <a:p>
            <a:pPr marL="285750" lvl="0" indent="-285750">
              <a:buClr>
                <a:schemeClr val="accent6"/>
              </a:buClr>
              <a:buSzPct val="140000"/>
              <a:buFont typeface="Arial" panose="020B0604020202020204" pitchFamily="34" charset="0"/>
              <a:buChar char="•"/>
            </a:pPr>
            <a:r>
              <a:rPr lang="en-GB" sz="1400" dirty="0" smtClean="0">
                <a:solidFill>
                  <a:schemeClr val="tx2"/>
                </a:solidFill>
                <a:latin typeface="Arial" panose="020B0604020202020204" pitchFamily="34" charset="0"/>
                <a:cs typeface="Arial" panose="020B0604020202020204" pitchFamily="34" charset="0"/>
              </a:rPr>
              <a:t>In </a:t>
            </a:r>
            <a:r>
              <a:rPr lang="en-GB" sz="1400" dirty="0">
                <a:solidFill>
                  <a:schemeClr val="tx2"/>
                </a:solidFill>
                <a:latin typeface="Arial" panose="020B0604020202020204" pitchFamily="34" charset="0"/>
                <a:cs typeface="Arial" panose="020B0604020202020204" pitchFamily="34" charset="0"/>
              </a:rPr>
              <a:t>order to do this, a user must</a:t>
            </a:r>
            <a:r>
              <a:rPr lang="en-GB" sz="1400" dirty="0" smtClean="0">
                <a:solidFill>
                  <a:schemeClr val="tx2"/>
                </a:solidFill>
                <a:latin typeface="Arial" panose="020B0604020202020204" pitchFamily="34" charset="0"/>
                <a:cs typeface="Arial" panose="020B0604020202020204" pitchFamily="34" charset="0"/>
              </a:rPr>
              <a:t>:</a:t>
            </a:r>
          </a:p>
          <a:p>
            <a:pPr lvl="0">
              <a:buClr>
                <a:schemeClr val="accent6"/>
              </a:buClr>
              <a:buSzPct val="140000"/>
            </a:pPr>
            <a:endParaRPr lang="en-GB" sz="1400" dirty="0">
              <a:solidFill>
                <a:schemeClr val="tx2"/>
              </a:solidFill>
              <a:latin typeface="Arial" panose="020B0604020202020204" pitchFamily="34" charset="0"/>
              <a:cs typeface="Arial" panose="020B0604020202020204" pitchFamily="34" charset="0"/>
            </a:endParaRPr>
          </a:p>
          <a:p>
            <a:pPr marL="800100" lvl="1" indent="-342900">
              <a:buClr>
                <a:schemeClr val="accent6"/>
              </a:buClr>
              <a:buFont typeface="+mj-lt"/>
              <a:buAutoNum type="arabicPeriod"/>
            </a:pPr>
            <a:r>
              <a:rPr lang="en-GB" sz="1400" dirty="0">
                <a:solidFill>
                  <a:schemeClr val="tx2"/>
                </a:solidFill>
                <a:latin typeface="Arial" panose="020B0604020202020204" pitchFamily="34" charset="0"/>
                <a:cs typeface="Arial" panose="020B0604020202020204" pitchFamily="34" charset="0"/>
              </a:rPr>
              <a:t>Obtain the </a:t>
            </a:r>
            <a:r>
              <a:rPr lang="en-GB" sz="1400" b="1" dirty="0">
                <a:solidFill>
                  <a:schemeClr val="tx2"/>
                </a:solidFill>
                <a:latin typeface="Arial" panose="020B0604020202020204" pitchFamily="34" charset="0"/>
                <a:cs typeface="Arial" panose="020B0604020202020204" pitchFamily="34" charset="0"/>
              </a:rPr>
              <a:t>prior informed consent </a:t>
            </a:r>
            <a:r>
              <a:rPr lang="en-GB" sz="1400" b="1" dirty="0" smtClean="0">
                <a:solidFill>
                  <a:schemeClr val="tx2"/>
                </a:solidFill>
                <a:latin typeface="Arial" panose="020B0604020202020204" pitchFamily="34" charset="0"/>
                <a:cs typeface="Arial" panose="020B0604020202020204" pitchFamily="34" charset="0"/>
              </a:rPr>
              <a:t>(PIC) </a:t>
            </a:r>
            <a:r>
              <a:rPr lang="en-GB" sz="1400" dirty="0" smtClean="0">
                <a:solidFill>
                  <a:schemeClr val="tx2"/>
                </a:solidFill>
                <a:latin typeface="Arial" panose="020B0604020202020204" pitchFamily="34" charset="0"/>
                <a:cs typeface="Arial" panose="020B0604020202020204" pitchFamily="34" charset="0"/>
              </a:rPr>
              <a:t>of </a:t>
            </a:r>
            <a:r>
              <a:rPr lang="en-GB" sz="1400" dirty="0">
                <a:solidFill>
                  <a:schemeClr val="tx2"/>
                </a:solidFill>
                <a:latin typeface="Arial" panose="020B0604020202020204" pitchFamily="34" charset="0"/>
                <a:cs typeface="Arial" panose="020B0604020202020204" pitchFamily="34" charset="0"/>
              </a:rPr>
              <a:t>a providing country (i.e. the country where the genetic resource exists in situ) before access to a genetic resource is </a:t>
            </a:r>
            <a:r>
              <a:rPr lang="en-GB" sz="1400" dirty="0" smtClean="0">
                <a:solidFill>
                  <a:schemeClr val="tx2"/>
                </a:solidFill>
                <a:latin typeface="Arial" panose="020B0604020202020204" pitchFamily="34" charset="0"/>
                <a:cs typeface="Arial" panose="020B0604020202020204" pitchFamily="34" charset="0"/>
              </a:rPr>
              <a:t>permitted</a:t>
            </a:r>
          </a:p>
          <a:p>
            <a:pPr lvl="1"/>
            <a:endParaRPr lang="en-GB" sz="1400" dirty="0">
              <a:solidFill>
                <a:schemeClr val="tx2"/>
              </a:solidFill>
              <a:latin typeface="Arial" panose="020B0604020202020204" pitchFamily="34" charset="0"/>
              <a:cs typeface="Arial" panose="020B0604020202020204" pitchFamily="34" charset="0"/>
            </a:endParaRPr>
          </a:p>
          <a:p>
            <a:pPr marL="800100" lvl="1" indent="-342900">
              <a:buClr>
                <a:schemeClr val="accent6"/>
              </a:buClr>
              <a:buSzPct val="100000"/>
              <a:buFont typeface="+mj-lt"/>
              <a:buAutoNum type="arabicPeriod" startAt="2"/>
            </a:pPr>
            <a:r>
              <a:rPr lang="en-GB" sz="1400" dirty="0">
                <a:solidFill>
                  <a:schemeClr val="tx2"/>
                </a:solidFill>
                <a:latin typeface="Arial" panose="020B0604020202020204" pitchFamily="34" charset="0"/>
                <a:cs typeface="Arial" panose="020B0604020202020204" pitchFamily="34" charset="0"/>
              </a:rPr>
              <a:t>Provide a </a:t>
            </a:r>
            <a:r>
              <a:rPr lang="en-GB" sz="1400" b="1" dirty="0">
                <a:solidFill>
                  <a:schemeClr val="tx2"/>
                </a:solidFill>
                <a:latin typeface="Arial" panose="020B0604020202020204" pitchFamily="34" charset="0"/>
                <a:cs typeface="Arial" panose="020B0604020202020204" pitchFamily="34" charset="0"/>
              </a:rPr>
              <a:t>fair and equitable share of the benefits </a:t>
            </a:r>
            <a:r>
              <a:rPr lang="en-GB" sz="1400" dirty="0">
                <a:solidFill>
                  <a:schemeClr val="tx2"/>
                </a:solidFill>
                <a:latin typeface="Arial" panose="020B0604020202020204" pitchFamily="34" charset="0"/>
                <a:cs typeface="Arial" panose="020B0604020202020204" pitchFamily="34" charset="0"/>
              </a:rPr>
              <a:t>which arise from utilisation of the genetic resources.  Such sharing shall be upon mutually agreed </a:t>
            </a:r>
            <a:r>
              <a:rPr lang="en-GB" sz="1400" dirty="0" smtClean="0">
                <a:solidFill>
                  <a:schemeClr val="tx2"/>
                </a:solidFill>
                <a:latin typeface="Arial" panose="020B0604020202020204" pitchFamily="34" charset="0"/>
                <a:cs typeface="Arial" panose="020B0604020202020204" pitchFamily="34" charset="0"/>
              </a:rPr>
              <a:t>terms (MATs). </a:t>
            </a:r>
            <a:r>
              <a:rPr lang="en-GB" sz="1400" dirty="0">
                <a:solidFill>
                  <a:schemeClr val="tx2"/>
                </a:solidFill>
                <a:latin typeface="Arial" panose="020B0604020202020204" pitchFamily="34" charset="0"/>
                <a:cs typeface="Arial" panose="020B0604020202020204" pitchFamily="34" charset="0"/>
              </a:rPr>
              <a:t>The benefits can be either commercial </a:t>
            </a:r>
            <a:r>
              <a:rPr lang="en-GB" sz="1400" dirty="0" smtClean="0">
                <a:solidFill>
                  <a:schemeClr val="tx2"/>
                </a:solidFill>
                <a:latin typeface="Arial" panose="020B0604020202020204" pitchFamily="34" charset="0"/>
                <a:cs typeface="Arial" panose="020B0604020202020204" pitchFamily="34" charset="0"/>
              </a:rPr>
              <a:t>(e.g. monetary) or </a:t>
            </a:r>
            <a:r>
              <a:rPr lang="en-GB" sz="1400" dirty="0">
                <a:solidFill>
                  <a:schemeClr val="tx2"/>
                </a:solidFill>
                <a:latin typeface="Arial" panose="020B0604020202020204" pitchFamily="34" charset="0"/>
                <a:cs typeface="Arial" panose="020B0604020202020204" pitchFamily="34" charset="0"/>
              </a:rPr>
              <a:t>non-commercial, including the sharing of data or a transfer of intellectual property rights.  </a:t>
            </a:r>
          </a:p>
          <a:p>
            <a:pPr marL="285750" indent="-285750">
              <a:buClr>
                <a:schemeClr val="accent6"/>
              </a:buClr>
              <a:buSzPct val="140000"/>
              <a:buFont typeface="Arial" panose="020B0604020202020204" pitchFamily="34" charset="0"/>
              <a:buChar char="•"/>
            </a:pPr>
            <a:endParaRPr lang="en-GB" sz="1400" dirty="0" smtClean="0">
              <a:latin typeface="Arial" panose="020B0604020202020204" pitchFamily="34" charset="0"/>
              <a:cs typeface="Arial" panose="020B0604020202020204" pitchFamily="34" charset="0"/>
            </a:endParaRPr>
          </a:p>
          <a:p>
            <a:pPr>
              <a:buClr>
                <a:schemeClr val="accent6"/>
              </a:buClr>
              <a:buSzPct val="140000"/>
            </a:pPr>
            <a:endParaRPr lang="en-GB" sz="1400" dirty="0" smtClean="0">
              <a:latin typeface="Arial" panose="020B0604020202020204" pitchFamily="34" charset="0"/>
              <a:cs typeface="Arial" panose="020B0604020202020204" pitchFamily="34" charset="0"/>
            </a:endParaRPr>
          </a:p>
          <a:p>
            <a:pPr marL="285750" indent="-285750">
              <a:buClr>
                <a:schemeClr val="accent6"/>
              </a:buClr>
              <a:buSzPct val="140000"/>
              <a:buFont typeface="Arial" panose="020B0604020202020204" pitchFamily="34" charset="0"/>
              <a:buChar char="•"/>
            </a:pPr>
            <a:r>
              <a:rPr lang="en-GB" sz="1400" dirty="0">
                <a:solidFill>
                  <a:schemeClr val="tx2"/>
                </a:solidFill>
                <a:latin typeface="Arial" panose="020B0604020202020204" pitchFamily="34" charset="0"/>
                <a:cs typeface="Arial" panose="020B0604020202020204" pitchFamily="34" charset="0"/>
              </a:rPr>
              <a:t>The effect of the Nagoya Protocol is to make it </a:t>
            </a:r>
            <a:r>
              <a:rPr lang="en-GB" sz="1400" b="1" dirty="0">
                <a:solidFill>
                  <a:schemeClr val="tx2"/>
                </a:solidFill>
                <a:latin typeface="Arial" panose="020B0604020202020204" pitchFamily="34" charset="0"/>
                <a:cs typeface="Arial" panose="020B0604020202020204" pitchFamily="34" charset="0"/>
              </a:rPr>
              <a:t>illegal</a:t>
            </a:r>
            <a:r>
              <a:rPr lang="en-GB" sz="1400" dirty="0">
                <a:solidFill>
                  <a:schemeClr val="tx2"/>
                </a:solidFill>
                <a:latin typeface="Arial" panose="020B0604020202020204" pitchFamily="34" charset="0"/>
                <a:cs typeface="Arial" panose="020B0604020202020204" pitchFamily="34" charset="0"/>
              </a:rPr>
              <a:t> to perform research and development on a genetic resource that has not been accessed in accordance with the Nagoya </a:t>
            </a:r>
            <a:r>
              <a:rPr lang="en-GB" sz="1400" dirty="0" smtClean="0">
                <a:solidFill>
                  <a:schemeClr val="tx2"/>
                </a:solidFill>
                <a:latin typeface="Arial" panose="020B0604020202020204" pitchFamily="34" charset="0"/>
                <a:cs typeface="Arial" panose="020B0604020202020204" pitchFamily="34" charset="0"/>
              </a:rPr>
              <a:t>Protocol.</a:t>
            </a:r>
          </a:p>
          <a:p>
            <a:pPr marL="285750" indent="-285750">
              <a:buClr>
                <a:schemeClr val="accent6"/>
              </a:buClr>
              <a:buSzPct val="140000"/>
              <a:buFont typeface="Arial" panose="020B0604020202020204" pitchFamily="34" charset="0"/>
              <a:buChar char="•"/>
            </a:pPr>
            <a:endParaRPr lang="en-GB" sz="1400" dirty="0">
              <a:solidFill>
                <a:schemeClr val="tx2"/>
              </a:solidFill>
              <a:latin typeface="Arial" panose="020B0604020202020204" pitchFamily="34" charset="0"/>
              <a:cs typeface="Arial" panose="020B0604020202020204" pitchFamily="34" charset="0"/>
            </a:endParaRPr>
          </a:p>
          <a:p>
            <a:pPr marL="285750" indent="-285750">
              <a:buClr>
                <a:schemeClr val="accent6"/>
              </a:buClr>
              <a:buSzPct val="140000"/>
              <a:buFont typeface="Arial" panose="020B0604020202020204" pitchFamily="34" charset="0"/>
              <a:buChar char="•"/>
            </a:pPr>
            <a:r>
              <a:rPr lang="en-GB" sz="1400" dirty="0" smtClean="0">
                <a:solidFill>
                  <a:schemeClr val="tx2"/>
                </a:solidFill>
                <a:latin typeface="Arial" panose="020B0604020202020204" pitchFamily="34" charset="0"/>
                <a:cs typeface="Arial" panose="020B0604020202020204" pitchFamily="34" charset="0"/>
              </a:rPr>
              <a:t>For the Nagoya Protocol to apply, the genetic resources must be accessed by an EU member state </a:t>
            </a:r>
            <a:r>
              <a:rPr lang="en-GB" sz="1400" b="1" dirty="0" smtClean="0">
                <a:solidFill>
                  <a:schemeClr val="tx2"/>
                </a:solidFill>
                <a:latin typeface="Arial" panose="020B0604020202020204" pitchFamily="34" charset="0"/>
                <a:cs typeface="Arial" panose="020B0604020202020204" pitchFamily="34" charset="0"/>
              </a:rPr>
              <a:t>after entry into force</a:t>
            </a:r>
            <a:r>
              <a:rPr lang="en-GB" sz="1400" dirty="0" smtClean="0">
                <a:solidFill>
                  <a:schemeClr val="tx2"/>
                </a:solidFill>
                <a:latin typeface="Arial" panose="020B0604020202020204" pitchFamily="34" charset="0"/>
                <a:cs typeface="Arial" panose="020B0604020202020204" pitchFamily="34" charset="0"/>
              </a:rPr>
              <a:t> of the Nagoya Protocol for the EU, i.e. on or after 12 October 2014.</a:t>
            </a:r>
            <a:endParaRPr lang="en-GB" sz="1400" dirty="0">
              <a:solidFill>
                <a:schemeClr val="tx2"/>
              </a:solidFill>
              <a:latin typeface="Arial" panose="020B0604020202020204" pitchFamily="34" charset="0"/>
              <a:cs typeface="Arial" panose="020B0604020202020204" pitchFamily="34" charset="0"/>
            </a:endParaRPr>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80728"/>
            <a:ext cx="4448175" cy="466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8" name="Group 2"/>
          <p:cNvGrpSpPr>
            <a:grpSpLocks/>
          </p:cNvGrpSpPr>
          <p:nvPr/>
        </p:nvGrpSpPr>
        <p:grpSpPr bwMode="auto">
          <a:xfrm>
            <a:off x="2771" y="0"/>
            <a:ext cx="2868613" cy="811212"/>
            <a:chOff x="4406" y="985"/>
            <a:chExt cx="4517" cy="1279"/>
          </a:xfrm>
        </p:grpSpPr>
        <p:sp>
          <p:nvSpPr>
            <p:cNvPr id="9" name="Rectangle 3"/>
            <p:cNvSpPr>
              <a:spLocks noChangeArrowheads="1"/>
            </p:cNvSpPr>
            <p:nvPr/>
          </p:nvSpPr>
          <p:spPr bwMode="auto">
            <a:xfrm>
              <a:off x="4406" y="1994"/>
              <a:ext cx="4517" cy="270"/>
            </a:xfrm>
            <a:prstGeom prst="rect">
              <a:avLst/>
            </a:prstGeom>
            <a:solidFill>
              <a:srgbClr val="DE6D06"/>
            </a:solidFill>
            <a:ln w="9525">
              <a:solidFill>
                <a:srgbClr val="DE6D06"/>
              </a:solidFill>
              <a:miter lim="800000"/>
              <a:headEnd/>
              <a:tailEnd/>
            </a:ln>
          </p:spPr>
          <p:txBody>
            <a:bodyPr vert="horz" wrap="square" lIns="91440" tIns="45720" rIns="91440" bIns="45720" numCol="1" anchor="t" anchorCtr="0" compatLnSpc="1">
              <a:prstTxWarp prst="textNoShape">
                <a:avLst/>
              </a:prstTxWarp>
            </a:bodyPr>
            <a:lstStyle/>
            <a:p>
              <a:endParaRPr lang="en-GB"/>
            </a:p>
          </p:txBody>
        </p:sp>
        <p:pic>
          <p:nvPicPr>
            <p:cNvPr id="10" name="Picture 4" descr="\\wilsongunn.local\dfs\ClientApps\Global Templates\Images\wg-logo.png"/>
            <p:cNvPicPr>
              <a:picLocks noChangeAspect="1" noChangeArrowheads="1"/>
            </p:cNvPicPr>
            <p:nvPr/>
          </p:nvPicPr>
          <p:blipFill>
            <a:blip r:link="rId3">
              <a:extLst>
                <a:ext uri="{28A0092B-C50C-407E-A947-70E740481C1C}">
                  <a14:useLocalDpi xmlns:a14="http://schemas.microsoft.com/office/drawing/2010/main" val="0"/>
                </a:ext>
              </a:extLst>
            </a:blip>
            <a:srcRect/>
            <a:stretch>
              <a:fillRect/>
            </a:stretch>
          </p:blipFill>
          <p:spPr bwMode="auto">
            <a:xfrm>
              <a:off x="5023" y="985"/>
              <a:ext cx="3900" cy="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1" name="Picture 2" descr="Z:\Nagoya Protocol\Salford Uni logo.jpg"/>
          <p:cNvPicPr>
            <a:picLocks noChangeAspect="1" noChangeArrowheads="1"/>
          </p:cNvPicPr>
          <p:nvPr/>
        </p:nvPicPr>
        <p:blipFill rotWithShape="1">
          <a:blip r:embed="rId4">
            <a:extLst>
              <a:ext uri="{28A0092B-C50C-407E-A947-70E740481C1C}">
                <a14:useLocalDpi xmlns:a14="http://schemas.microsoft.com/office/drawing/2010/main" val="0"/>
              </a:ext>
            </a:extLst>
          </a:blip>
          <a:srcRect l="12070" t="10747" r="13297" b="9718"/>
          <a:stretch/>
        </p:blipFill>
        <p:spPr bwMode="auto">
          <a:xfrm>
            <a:off x="6925211" y="0"/>
            <a:ext cx="2054432" cy="1318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33017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1" y="980728"/>
            <a:ext cx="4457700" cy="466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251520" y="1844824"/>
            <a:ext cx="8640960" cy="4832092"/>
          </a:xfrm>
          <a:prstGeom prst="rect">
            <a:avLst/>
          </a:prstGeom>
          <a:noFill/>
        </p:spPr>
        <p:txBody>
          <a:bodyPr wrap="square" rtlCol="0">
            <a:spAutoFit/>
          </a:bodyPr>
          <a:lstStyle/>
          <a:p>
            <a:r>
              <a:rPr lang="en-GB" sz="1400" dirty="0" smtClean="0">
                <a:solidFill>
                  <a:schemeClr val="tx2"/>
                </a:solidFill>
                <a:latin typeface="Arial" panose="020B0604020202020204" pitchFamily="34" charset="0"/>
                <a:cs typeface="Arial" panose="020B0604020202020204" pitchFamily="34" charset="0"/>
              </a:rPr>
              <a:t>All states party to the Protocol must appoint a </a:t>
            </a:r>
            <a:r>
              <a:rPr lang="en-GB" sz="1400" b="1" dirty="0" smtClean="0">
                <a:solidFill>
                  <a:schemeClr val="tx2"/>
                </a:solidFill>
                <a:latin typeface="Arial" panose="020B0604020202020204" pitchFamily="34" charset="0"/>
                <a:cs typeface="Arial" panose="020B0604020202020204" pitchFamily="34" charset="0"/>
              </a:rPr>
              <a:t>Competent </a:t>
            </a:r>
            <a:r>
              <a:rPr lang="en-GB" sz="1400" b="1" dirty="0" smtClean="0">
                <a:solidFill>
                  <a:schemeClr val="tx2"/>
                </a:solidFill>
                <a:latin typeface="Arial" panose="020B0604020202020204" pitchFamily="34" charset="0"/>
                <a:cs typeface="Arial" panose="020B0604020202020204" pitchFamily="34" charset="0"/>
              </a:rPr>
              <a:t>National Authority (CNA).</a:t>
            </a:r>
            <a:r>
              <a:rPr lang="en-GB" sz="1400" dirty="0" smtClean="0">
                <a:solidFill>
                  <a:schemeClr val="tx2"/>
                </a:solidFill>
                <a:latin typeface="Arial" panose="020B0604020202020204" pitchFamily="34" charset="0"/>
                <a:cs typeface="Arial" panose="020B0604020202020204" pitchFamily="34" charset="0"/>
              </a:rPr>
              <a:t>  </a:t>
            </a:r>
            <a:endParaRPr lang="en-GB" sz="1400" dirty="0" smtClean="0">
              <a:solidFill>
                <a:schemeClr val="tx2"/>
              </a:solidFill>
              <a:latin typeface="Arial" panose="020B0604020202020204" pitchFamily="34" charset="0"/>
              <a:cs typeface="Arial" panose="020B0604020202020204" pitchFamily="34" charset="0"/>
            </a:endParaRPr>
          </a:p>
          <a:p>
            <a:endParaRPr lang="en-GB" sz="1400" dirty="0">
              <a:solidFill>
                <a:schemeClr val="tx2"/>
              </a:solidFill>
              <a:latin typeface="Arial" panose="020B0604020202020204" pitchFamily="34" charset="0"/>
              <a:cs typeface="Arial" panose="020B0604020202020204" pitchFamily="34" charset="0"/>
            </a:endParaRPr>
          </a:p>
          <a:p>
            <a:r>
              <a:rPr lang="en-GB" sz="1400" dirty="0" smtClean="0">
                <a:solidFill>
                  <a:schemeClr val="tx2"/>
                </a:solidFill>
                <a:latin typeface="Arial" panose="020B0604020202020204" pitchFamily="34" charset="0"/>
                <a:cs typeface="Arial" panose="020B0604020202020204" pitchFamily="34" charset="0"/>
              </a:rPr>
              <a:t>	- An executive agency for ensuring </a:t>
            </a:r>
            <a:r>
              <a:rPr lang="en-GB" sz="1400" i="1" dirty="0" smtClean="0">
                <a:solidFill>
                  <a:schemeClr val="tx2"/>
                </a:solidFill>
                <a:latin typeface="Arial" panose="020B0604020202020204" pitchFamily="34" charset="0"/>
                <a:cs typeface="Arial" panose="020B0604020202020204" pitchFamily="34" charset="0"/>
              </a:rPr>
              <a:t>“fair and accurate measurements are 		  	available and used for transactions”</a:t>
            </a:r>
          </a:p>
          <a:p>
            <a:endParaRPr lang="en-GB" sz="1400" i="1" dirty="0" smtClean="0">
              <a:solidFill>
                <a:schemeClr val="tx2"/>
              </a:solidFill>
              <a:latin typeface="Arial" panose="020B0604020202020204" pitchFamily="34" charset="0"/>
              <a:cs typeface="Arial" panose="020B0604020202020204" pitchFamily="34" charset="0"/>
            </a:endParaRPr>
          </a:p>
          <a:p>
            <a:r>
              <a:rPr lang="en-GB" sz="1400" i="1" dirty="0">
                <a:solidFill>
                  <a:schemeClr val="tx2"/>
                </a:solidFill>
                <a:latin typeface="Arial" panose="020B0604020202020204" pitchFamily="34" charset="0"/>
                <a:cs typeface="Arial" panose="020B0604020202020204" pitchFamily="34" charset="0"/>
              </a:rPr>
              <a:t>	</a:t>
            </a:r>
            <a:r>
              <a:rPr lang="en-GB" sz="1400" dirty="0" smtClean="0">
                <a:solidFill>
                  <a:schemeClr val="tx2"/>
                </a:solidFill>
                <a:latin typeface="Arial" panose="020B0604020202020204" pitchFamily="34" charset="0"/>
                <a:cs typeface="Arial" panose="020B0604020202020204" pitchFamily="34" charset="0"/>
              </a:rPr>
              <a:t>- Responsible for enforcing the Nagoya Protocol, including; monitoring compliance, inspecting 	due diligence and raising awareness of the Nagoya Protocol.</a:t>
            </a:r>
          </a:p>
          <a:p>
            <a:endParaRPr lang="en-GB" sz="1400" dirty="0" smtClean="0">
              <a:solidFill>
                <a:schemeClr val="tx2"/>
              </a:solidFill>
              <a:latin typeface="Arial" panose="020B0604020202020204" pitchFamily="34" charset="0"/>
              <a:cs typeface="Arial" panose="020B0604020202020204" pitchFamily="34" charset="0"/>
            </a:endParaRPr>
          </a:p>
          <a:p>
            <a:r>
              <a:rPr lang="en-GB" sz="1400" dirty="0" smtClean="0">
                <a:solidFill>
                  <a:schemeClr val="tx2"/>
                </a:solidFill>
                <a:latin typeface="Arial" panose="020B0604020202020204" pitchFamily="34" charset="0"/>
                <a:cs typeface="Arial" panose="020B0604020202020204" pitchFamily="34" charset="0"/>
              </a:rPr>
              <a:t>The </a:t>
            </a:r>
            <a:r>
              <a:rPr lang="en-GB" sz="1400" b="1" dirty="0">
                <a:solidFill>
                  <a:schemeClr val="tx2"/>
                </a:solidFill>
                <a:latin typeface="Arial" panose="020B0604020202020204" pitchFamily="34" charset="0"/>
                <a:cs typeface="Arial" panose="020B0604020202020204" pitchFamily="34" charset="0"/>
              </a:rPr>
              <a:t>National Measurement </a:t>
            </a:r>
            <a:r>
              <a:rPr lang="en-GB" sz="1400" b="1" dirty="0" smtClean="0">
                <a:solidFill>
                  <a:schemeClr val="tx2"/>
                </a:solidFill>
                <a:latin typeface="Arial" panose="020B0604020202020204" pitchFamily="34" charset="0"/>
                <a:cs typeface="Arial" panose="020B0604020202020204" pitchFamily="34" charset="0"/>
              </a:rPr>
              <a:t>and Regulation Office </a:t>
            </a:r>
            <a:r>
              <a:rPr lang="en-GB" sz="1400" b="1" dirty="0">
                <a:solidFill>
                  <a:schemeClr val="tx2"/>
                </a:solidFill>
                <a:latin typeface="Arial" panose="020B0604020202020204" pitchFamily="34" charset="0"/>
                <a:cs typeface="Arial" panose="020B0604020202020204" pitchFamily="34" charset="0"/>
              </a:rPr>
              <a:t>(</a:t>
            </a:r>
            <a:r>
              <a:rPr lang="en-GB" sz="1400" b="1" dirty="0" smtClean="0">
                <a:solidFill>
                  <a:schemeClr val="tx2"/>
                </a:solidFill>
                <a:latin typeface="Arial" panose="020B0604020202020204" pitchFamily="34" charset="0"/>
                <a:cs typeface="Arial" panose="020B0604020202020204" pitchFamily="34" charset="0"/>
              </a:rPr>
              <a:t>NMRO</a:t>
            </a:r>
            <a:r>
              <a:rPr lang="en-GB" sz="1400" b="1" dirty="0">
                <a:solidFill>
                  <a:schemeClr val="tx2"/>
                </a:solidFill>
                <a:latin typeface="Arial" panose="020B0604020202020204" pitchFamily="34" charset="0"/>
                <a:cs typeface="Arial" panose="020B0604020202020204" pitchFamily="34" charset="0"/>
              </a:rPr>
              <a:t>) </a:t>
            </a:r>
            <a:r>
              <a:rPr lang="en-GB" sz="1400" dirty="0">
                <a:solidFill>
                  <a:schemeClr val="tx2"/>
                </a:solidFill>
                <a:latin typeface="Arial" panose="020B0604020202020204" pitchFamily="34" charset="0"/>
                <a:cs typeface="Arial" panose="020B0604020202020204" pitchFamily="34" charset="0"/>
              </a:rPr>
              <a:t>appointed as the ‘Competent Authority’ in the UK.</a:t>
            </a:r>
          </a:p>
          <a:p>
            <a:endParaRPr lang="en-GB" sz="1400" dirty="0" smtClean="0">
              <a:solidFill>
                <a:schemeClr val="tx2"/>
              </a:solidFill>
              <a:latin typeface="Arial" panose="020B0604020202020204" pitchFamily="34" charset="0"/>
              <a:cs typeface="Arial" panose="020B0604020202020204" pitchFamily="34" charset="0"/>
            </a:endParaRPr>
          </a:p>
          <a:p>
            <a:r>
              <a:rPr lang="en-GB" sz="1400" dirty="0" smtClean="0">
                <a:solidFill>
                  <a:schemeClr val="tx2"/>
                </a:solidFill>
                <a:latin typeface="Arial" panose="020B0604020202020204" pitchFamily="34" charset="0"/>
                <a:cs typeface="Arial" panose="020B0604020202020204" pitchFamily="34" charset="0"/>
              </a:rPr>
              <a:t>Department for Environment, Food and Rural Affairs </a:t>
            </a:r>
            <a:r>
              <a:rPr lang="en-GB" sz="1400" b="1" dirty="0" smtClean="0">
                <a:solidFill>
                  <a:schemeClr val="tx2"/>
                </a:solidFill>
                <a:latin typeface="Arial" panose="020B0604020202020204" pitchFamily="34" charset="0"/>
                <a:cs typeface="Arial" panose="020B0604020202020204" pitchFamily="34" charset="0"/>
              </a:rPr>
              <a:t>(DEFRA) </a:t>
            </a:r>
            <a:r>
              <a:rPr lang="en-GB" sz="1400" dirty="0" smtClean="0">
                <a:solidFill>
                  <a:schemeClr val="tx2"/>
                </a:solidFill>
                <a:latin typeface="Arial" panose="020B0604020202020204" pitchFamily="34" charset="0"/>
                <a:cs typeface="Arial" panose="020B0604020202020204" pitchFamily="34" charset="0"/>
              </a:rPr>
              <a:t>will be the </a:t>
            </a:r>
            <a:r>
              <a:rPr lang="en-GB" sz="1400" b="1" dirty="0" smtClean="0">
                <a:solidFill>
                  <a:schemeClr val="tx2"/>
                </a:solidFill>
                <a:latin typeface="Arial" panose="020B0604020202020204" pitchFamily="34" charset="0"/>
                <a:cs typeface="Arial" panose="020B0604020202020204" pitchFamily="34" charset="0"/>
              </a:rPr>
              <a:t>National Focal Point</a:t>
            </a:r>
            <a:r>
              <a:rPr lang="en-GB" sz="1400" dirty="0" smtClean="0">
                <a:solidFill>
                  <a:schemeClr val="tx2"/>
                </a:solidFill>
                <a:latin typeface="Arial" panose="020B0604020202020204" pitchFamily="34" charset="0"/>
                <a:cs typeface="Arial" panose="020B0604020202020204" pitchFamily="34" charset="0"/>
              </a:rPr>
              <a:t> in the UK.</a:t>
            </a:r>
          </a:p>
          <a:p>
            <a:endParaRPr lang="en-GB" sz="1400" dirty="0">
              <a:solidFill>
                <a:schemeClr val="tx2"/>
              </a:solidFill>
              <a:latin typeface="Arial" panose="020B0604020202020204" pitchFamily="34" charset="0"/>
              <a:cs typeface="Arial" panose="020B0604020202020204" pitchFamily="34" charset="0"/>
            </a:endParaRPr>
          </a:p>
          <a:p>
            <a:r>
              <a:rPr lang="en-GB" sz="1400" dirty="0" smtClean="0">
                <a:solidFill>
                  <a:schemeClr val="tx2"/>
                </a:solidFill>
                <a:latin typeface="Arial" panose="020B0604020202020204" pitchFamily="34" charset="0"/>
                <a:cs typeface="Arial" panose="020B0604020202020204" pitchFamily="34" charset="0"/>
              </a:rPr>
              <a:t>	- A resource for answering questions, explaining information regarding the Protocol etc.</a:t>
            </a:r>
          </a:p>
          <a:p>
            <a:endParaRPr lang="en-GB" sz="1400" dirty="0" smtClean="0">
              <a:solidFill>
                <a:schemeClr val="tx2"/>
              </a:solidFill>
              <a:latin typeface="Arial" panose="020B0604020202020204" pitchFamily="34" charset="0"/>
              <a:cs typeface="Arial" panose="020B0604020202020204" pitchFamily="34" charset="0"/>
            </a:endParaRPr>
          </a:p>
          <a:p>
            <a:endParaRPr lang="en-GB" sz="1400" dirty="0">
              <a:solidFill>
                <a:schemeClr val="tx2"/>
              </a:solidFill>
              <a:latin typeface="Arial" panose="020B0604020202020204" pitchFamily="34" charset="0"/>
              <a:cs typeface="Arial" panose="020B0604020202020204" pitchFamily="34" charset="0"/>
            </a:endParaRPr>
          </a:p>
          <a:p>
            <a:r>
              <a:rPr lang="en-GB" sz="1400" b="1" u="sng" dirty="0" smtClean="0">
                <a:solidFill>
                  <a:schemeClr val="tx2"/>
                </a:solidFill>
                <a:latin typeface="Arial" panose="020B0604020202020204" pitchFamily="34" charset="0"/>
                <a:cs typeface="Arial" panose="020B0604020202020204" pitchFamily="34" charset="0"/>
              </a:rPr>
              <a:t>Penalties for non-compliance</a:t>
            </a:r>
          </a:p>
          <a:p>
            <a:endParaRPr lang="en-GB" sz="1400" b="1" u="sng" dirty="0">
              <a:solidFill>
                <a:schemeClr val="tx2"/>
              </a:solidFill>
              <a:latin typeface="Arial" panose="020B0604020202020204" pitchFamily="34" charset="0"/>
              <a:cs typeface="Arial" panose="020B0604020202020204" pitchFamily="34" charset="0"/>
            </a:endParaRPr>
          </a:p>
          <a:p>
            <a:pPr marL="285750" indent="-285750">
              <a:buClr>
                <a:schemeClr val="accent6"/>
              </a:buClr>
              <a:buFont typeface="Arial" panose="020B0604020202020204" pitchFamily="34" charset="0"/>
              <a:buChar char="•"/>
            </a:pPr>
            <a:r>
              <a:rPr lang="en-GB" sz="1400" dirty="0" smtClean="0">
                <a:solidFill>
                  <a:schemeClr val="tx2"/>
                </a:solidFill>
                <a:latin typeface="Arial" panose="020B0604020202020204" pitchFamily="34" charset="0"/>
                <a:cs typeface="Arial" panose="020B0604020202020204" pitchFamily="34" charset="0"/>
              </a:rPr>
              <a:t>Made at the discretion of each EU member state – different consequences in different member states</a:t>
            </a:r>
          </a:p>
          <a:p>
            <a:pPr marL="285750" indent="-285750">
              <a:buFont typeface="Arial" panose="020B0604020202020204" pitchFamily="34" charset="0"/>
              <a:buChar char="•"/>
            </a:pPr>
            <a:endParaRPr lang="en-GB" sz="1400" dirty="0">
              <a:solidFill>
                <a:schemeClr val="tx2"/>
              </a:solidFill>
              <a:latin typeface="Arial" panose="020B0604020202020204" pitchFamily="34" charset="0"/>
              <a:cs typeface="Arial" panose="020B0604020202020204" pitchFamily="34" charset="0"/>
            </a:endParaRPr>
          </a:p>
          <a:p>
            <a:r>
              <a:rPr lang="en-GB" sz="1400" dirty="0" smtClean="0">
                <a:solidFill>
                  <a:schemeClr val="tx2"/>
                </a:solidFill>
                <a:latin typeface="Arial" panose="020B0604020202020204" pitchFamily="34" charset="0"/>
                <a:cs typeface="Arial" panose="020B0604020202020204" pitchFamily="34" charset="0"/>
              </a:rPr>
              <a:t>In the </a:t>
            </a:r>
            <a:r>
              <a:rPr lang="en-GB" sz="1400" b="1" dirty="0" smtClean="0">
                <a:solidFill>
                  <a:schemeClr val="tx2"/>
                </a:solidFill>
                <a:latin typeface="Arial" panose="020B0604020202020204" pitchFamily="34" charset="0"/>
                <a:cs typeface="Arial" panose="020B0604020202020204" pitchFamily="34" charset="0"/>
              </a:rPr>
              <a:t>UK</a:t>
            </a:r>
            <a:r>
              <a:rPr lang="en-GB" sz="1400" dirty="0" smtClean="0">
                <a:solidFill>
                  <a:schemeClr val="tx2"/>
                </a:solidFill>
                <a:latin typeface="Arial" panose="020B0604020202020204" pitchFamily="34" charset="0"/>
                <a:cs typeface="Arial" panose="020B0604020202020204" pitchFamily="34" charset="0"/>
              </a:rPr>
              <a:t> – DEFRA have indicated a fine up to £250,000 and a maximum of two years in prison for severe cases of wilful non-compliance</a:t>
            </a:r>
            <a:endParaRPr lang="en-GB" sz="1400" dirty="0">
              <a:solidFill>
                <a:schemeClr val="tx2"/>
              </a:solidFill>
              <a:latin typeface="Arial" panose="020B0604020202020204" pitchFamily="34" charset="0"/>
              <a:cs typeface="Arial" panose="020B0604020202020204" pitchFamily="34" charset="0"/>
            </a:endParaRPr>
          </a:p>
        </p:txBody>
      </p:sp>
      <p:grpSp>
        <p:nvGrpSpPr>
          <p:cNvPr id="8" name="Group 2"/>
          <p:cNvGrpSpPr>
            <a:grpSpLocks/>
          </p:cNvGrpSpPr>
          <p:nvPr/>
        </p:nvGrpSpPr>
        <p:grpSpPr bwMode="auto">
          <a:xfrm>
            <a:off x="2771" y="0"/>
            <a:ext cx="2868613" cy="811212"/>
            <a:chOff x="4406" y="985"/>
            <a:chExt cx="4517" cy="1279"/>
          </a:xfrm>
        </p:grpSpPr>
        <p:sp>
          <p:nvSpPr>
            <p:cNvPr id="9" name="Rectangle 3"/>
            <p:cNvSpPr>
              <a:spLocks noChangeArrowheads="1"/>
            </p:cNvSpPr>
            <p:nvPr/>
          </p:nvSpPr>
          <p:spPr bwMode="auto">
            <a:xfrm>
              <a:off x="4406" y="1994"/>
              <a:ext cx="4517" cy="270"/>
            </a:xfrm>
            <a:prstGeom prst="rect">
              <a:avLst/>
            </a:prstGeom>
            <a:solidFill>
              <a:srgbClr val="DE6D06"/>
            </a:solidFill>
            <a:ln w="9525">
              <a:solidFill>
                <a:srgbClr val="DE6D06"/>
              </a:solidFill>
              <a:miter lim="800000"/>
              <a:headEnd/>
              <a:tailEnd/>
            </a:ln>
          </p:spPr>
          <p:txBody>
            <a:bodyPr vert="horz" wrap="square" lIns="91440" tIns="45720" rIns="91440" bIns="45720" numCol="1" anchor="t" anchorCtr="0" compatLnSpc="1">
              <a:prstTxWarp prst="textNoShape">
                <a:avLst/>
              </a:prstTxWarp>
            </a:bodyPr>
            <a:lstStyle/>
            <a:p>
              <a:endParaRPr lang="en-GB"/>
            </a:p>
          </p:txBody>
        </p:sp>
        <p:pic>
          <p:nvPicPr>
            <p:cNvPr id="10" name="Picture 4" descr="\\wilsongunn.local\dfs\ClientApps\Global Templates\Images\wg-logo.png"/>
            <p:cNvPicPr>
              <a:picLocks noChangeAspect="1" noChangeArrowheads="1"/>
            </p:cNvPicPr>
            <p:nvPr/>
          </p:nvPicPr>
          <p:blipFill>
            <a:blip r:link="rId3">
              <a:extLst>
                <a:ext uri="{28A0092B-C50C-407E-A947-70E740481C1C}">
                  <a14:useLocalDpi xmlns:a14="http://schemas.microsoft.com/office/drawing/2010/main" val="0"/>
                </a:ext>
              </a:extLst>
            </a:blip>
            <a:srcRect/>
            <a:stretch>
              <a:fillRect/>
            </a:stretch>
          </p:blipFill>
          <p:spPr bwMode="auto">
            <a:xfrm>
              <a:off x="5023" y="985"/>
              <a:ext cx="3900" cy="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1" name="Picture 2" descr="Z:\Nagoya Protocol\Salford Uni logo.jpg"/>
          <p:cNvPicPr>
            <a:picLocks noChangeAspect="1" noChangeArrowheads="1"/>
          </p:cNvPicPr>
          <p:nvPr/>
        </p:nvPicPr>
        <p:blipFill rotWithShape="1">
          <a:blip r:embed="rId4">
            <a:extLst>
              <a:ext uri="{28A0092B-C50C-407E-A947-70E740481C1C}">
                <a14:useLocalDpi xmlns:a14="http://schemas.microsoft.com/office/drawing/2010/main" val="0"/>
              </a:ext>
            </a:extLst>
          </a:blip>
          <a:srcRect l="12070" t="10747" r="13297" b="9718"/>
          <a:stretch/>
        </p:blipFill>
        <p:spPr bwMode="auto">
          <a:xfrm>
            <a:off x="6925211" y="0"/>
            <a:ext cx="2054432" cy="1318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52972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22" y="980729"/>
            <a:ext cx="5007970" cy="4752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Box 11"/>
          <p:cNvSpPr txBox="1"/>
          <p:nvPr/>
        </p:nvSpPr>
        <p:spPr>
          <a:xfrm>
            <a:off x="107504" y="1628800"/>
            <a:ext cx="8928992" cy="4832092"/>
          </a:xfrm>
          <a:prstGeom prst="rect">
            <a:avLst/>
          </a:prstGeom>
          <a:noFill/>
        </p:spPr>
        <p:txBody>
          <a:bodyPr wrap="square" rtlCol="0">
            <a:spAutoFit/>
          </a:bodyPr>
          <a:lstStyle/>
          <a:p>
            <a:r>
              <a:rPr lang="en-GB" sz="1400" dirty="0" smtClean="0">
                <a:solidFill>
                  <a:schemeClr val="tx2"/>
                </a:solidFill>
                <a:latin typeface="Arial" panose="020B0604020202020204" pitchFamily="34" charset="0"/>
                <a:cs typeface="Arial" panose="020B0604020202020204" pitchFamily="34" charset="0"/>
              </a:rPr>
              <a:t>ABS-CH is an international body which provides a </a:t>
            </a:r>
            <a:r>
              <a:rPr lang="en-GB" sz="1400" dirty="0">
                <a:solidFill>
                  <a:schemeClr val="tx2"/>
                </a:solidFill>
                <a:latin typeface="Arial" panose="020B0604020202020204" pitchFamily="34" charset="0"/>
                <a:cs typeface="Arial" panose="020B0604020202020204" pitchFamily="34" charset="0"/>
              </a:rPr>
              <a:t>platform for exchanging information </a:t>
            </a:r>
            <a:r>
              <a:rPr lang="en-GB" sz="1400" dirty="0" smtClean="0">
                <a:solidFill>
                  <a:schemeClr val="tx2"/>
                </a:solidFill>
                <a:latin typeface="Arial" panose="020B0604020202020204" pitchFamily="34" charset="0"/>
                <a:cs typeface="Arial" panose="020B0604020202020204" pitchFamily="34" charset="0"/>
              </a:rPr>
              <a:t>concerning a provider country’s legislative measures, </a:t>
            </a:r>
            <a:r>
              <a:rPr lang="en-GB" sz="1400" dirty="0" smtClean="0">
                <a:solidFill>
                  <a:schemeClr val="tx2"/>
                </a:solidFill>
                <a:latin typeface="Arial" panose="020B0604020202020204" pitchFamily="34" charset="0"/>
                <a:cs typeface="Arial" panose="020B0604020202020204" pitchFamily="34" charset="0"/>
              </a:rPr>
              <a:t>details of CNAs etc</a:t>
            </a:r>
            <a:r>
              <a:rPr lang="en-GB" sz="1400" dirty="0" smtClean="0">
                <a:solidFill>
                  <a:schemeClr val="tx2"/>
                </a:solidFill>
                <a:latin typeface="Arial" panose="020B0604020202020204" pitchFamily="34" charset="0"/>
                <a:cs typeface="Arial" panose="020B0604020202020204" pitchFamily="34" charset="0"/>
              </a:rPr>
              <a:t>., and is a key tool for facilitating the implementation of the Nagoya Protocol.</a:t>
            </a:r>
          </a:p>
          <a:p>
            <a:endParaRPr lang="en-GB" sz="1400" dirty="0">
              <a:solidFill>
                <a:schemeClr val="tx2"/>
              </a:solidFill>
              <a:latin typeface="Arial" panose="020B0604020202020204" pitchFamily="34" charset="0"/>
              <a:cs typeface="Arial" panose="020B0604020202020204" pitchFamily="34" charset="0"/>
            </a:endParaRPr>
          </a:p>
          <a:p>
            <a:r>
              <a:rPr lang="en-GB" sz="1400" dirty="0" smtClean="0">
                <a:solidFill>
                  <a:schemeClr val="tx2"/>
                </a:solidFill>
                <a:latin typeface="Arial" panose="020B0604020202020204" pitchFamily="34" charset="0"/>
                <a:cs typeface="Arial" panose="020B0604020202020204" pitchFamily="34" charset="0"/>
              </a:rPr>
              <a:t>Each provider country informs the ABS-CH of its national provisions with regards to access and benefits sharing (ABS) information.</a:t>
            </a:r>
          </a:p>
          <a:p>
            <a:endParaRPr lang="en-GB" sz="1400" dirty="0">
              <a:solidFill>
                <a:schemeClr val="tx2"/>
              </a:solidFill>
              <a:latin typeface="Arial" panose="020B0604020202020204" pitchFamily="34" charset="0"/>
              <a:cs typeface="Arial" panose="020B0604020202020204" pitchFamily="34" charset="0"/>
            </a:endParaRPr>
          </a:p>
          <a:p>
            <a:r>
              <a:rPr lang="en-GB" sz="1400" b="1" u="sng" dirty="0" smtClean="0">
                <a:solidFill>
                  <a:schemeClr val="tx2"/>
                </a:solidFill>
                <a:latin typeface="Arial" panose="020B0604020202020204" pitchFamily="34" charset="0"/>
                <a:cs typeface="Arial" panose="020B0604020202020204" pitchFamily="34" charset="0"/>
              </a:rPr>
              <a:t>The role of the ABS-CH is to provide:</a:t>
            </a:r>
          </a:p>
          <a:p>
            <a:endParaRPr lang="en-GB" sz="1400" dirty="0">
              <a:solidFill>
                <a:schemeClr val="tx2"/>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400" dirty="0" smtClean="0">
                <a:solidFill>
                  <a:schemeClr val="tx2"/>
                </a:solidFill>
                <a:latin typeface="Arial" panose="020B0604020202020204" pitchFamily="34" charset="0"/>
                <a:cs typeface="Arial" panose="020B0604020202020204" pitchFamily="34" charset="0"/>
              </a:rPr>
              <a:t>a database comprising the access and </a:t>
            </a:r>
            <a:r>
              <a:rPr lang="en-GB" sz="1400" dirty="0" smtClean="0">
                <a:solidFill>
                  <a:schemeClr val="tx2"/>
                </a:solidFill>
                <a:latin typeface="Arial" panose="020B0604020202020204" pitchFamily="34" charset="0"/>
                <a:cs typeface="Arial" panose="020B0604020202020204" pitchFamily="34" charset="0"/>
              </a:rPr>
              <a:t>benefit sharing </a:t>
            </a:r>
            <a:r>
              <a:rPr lang="en-GB" sz="1400" dirty="0" smtClean="0">
                <a:solidFill>
                  <a:schemeClr val="tx2"/>
                </a:solidFill>
                <a:latin typeface="Arial" panose="020B0604020202020204" pitchFamily="34" charset="0"/>
                <a:cs typeface="Arial" panose="020B0604020202020204" pitchFamily="34" charset="0"/>
              </a:rPr>
              <a:t>requirements of each provider country</a:t>
            </a:r>
          </a:p>
          <a:p>
            <a:endParaRPr lang="en-GB" sz="1400" dirty="0" smtClean="0">
              <a:solidFill>
                <a:schemeClr val="tx2"/>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Ø"/>
            </a:pPr>
            <a:r>
              <a:rPr lang="en-GB" sz="1400" dirty="0">
                <a:solidFill>
                  <a:schemeClr val="tx2"/>
                </a:solidFill>
                <a:latin typeface="Arial" panose="020B0604020202020204" pitchFamily="34" charset="0"/>
                <a:cs typeface="Arial" panose="020B0604020202020204" pitchFamily="34" charset="0"/>
              </a:rPr>
              <a:t>i</a:t>
            </a:r>
            <a:r>
              <a:rPr lang="en-GB" sz="1400" dirty="0" smtClean="0">
                <a:solidFill>
                  <a:schemeClr val="tx2"/>
                </a:solidFill>
                <a:latin typeface="Arial" panose="020B0604020202020204" pitchFamily="34" charset="0"/>
                <a:cs typeface="Arial" panose="020B0604020202020204" pitchFamily="34" charset="0"/>
              </a:rPr>
              <a:t>ncluding the provider country’s national provisions and legislation, contact details of the </a:t>
            </a:r>
            <a:r>
              <a:rPr lang="en-GB" sz="1400" dirty="0" smtClean="0">
                <a:solidFill>
                  <a:schemeClr val="tx2"/>
                </a:solidFill>
                <a:latin typeface="Arial" panose="020B0604020202020204" pitchFamily="34" charset="0"/>
                <a:cs typeface="Arial" panose="020B0604020202020204" pitchFamily="34" charset="0"/>
              </a:rPr>
              <a:t>CNA </a:t>
            </a:r>
            <a:r>
              <a:rPr lang="en-GB" sz="1400" dirty="0" smtClean="0">
                <a:solidFill>
                  <a:schemeClr val="tx2"/>
                </a:solidFill>
                <a:latin typeface="Arial" panose="020B0604020202020204" pitchFamily="34" charset="0"/>
                <a:cs typeface="Arial" panose="020B0604020202020204" pitchFamily="34" charset="0"/>
              </a:rPr>
              <a:t>within the provider </a:t>
            </a:r>
            <a:r>
              <a:rPr lang="en-GB" sz="1400" dirty="0" smtClean="0">
                <a:solidFill>
                  <a:schemeClr val="tx2"/>
                </a:solidFill>
                <a:latin typeface="Arial" panose="020B0604020202020204" pitchFamily="34" charset="0"/>
                <a:cs typeface="Arial" panose="020B0604020202020204" pitchFamily="34" charset="0"/>
              </a:rPr>
              <a:t>country, </a:t>
            </a:r>
            <a:r>
              <a:rPr lang="en-GB" sz="1400" dirty="0" smtClean="0">
                <a:solidFill>
                  <a:schemeClr val="tx2"/>
                </a:solidFill>
                <a:latin typeface="Arial" panose="020B0604020202020204" pitchFamily="34" charset="0"/>
                <a:cs typeface="Arial" panose="020B0604020202020204" pitchFamily="34" charset="0"/>
              </a:rPr>
              <a:t>and internally recognised certificates of compliance (IRCC)   </a:t>
            </a:r>
          </a:p>
          <a:p>
            <a:endParaRPr lang="en-GB" sz="1400" dirty="0">
              <a:solidFill>
                <a:schemeClr val="tx2"/>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400" dirty="0" smtClean="0">
                <a:solidFill>
                  <a:schemeClr val="tx2"/>
                </a:solidFill>
                <a:latin typeface="Arial" panose="020B0604020202020204" pitchFamily="34" charset="0"/>
                <a:cs typeface="Arial" panose="020B0604020202020204" pitchFamily="34" charset="0"/>
              </a:rPr>
              <a:t>the legislative and practical information required by a user to access a genetic resource and associated traditional knowledge from a provider country in accordance with the Nagoya Protocol</a:t>
            </a:r>
          </a:p>
          <a:p>
            <a:pPr marL="285750" indent="-285750">
              <a:buFont typeface="Arial" panose="020B0604020202020204" pitchFamily="34" charset="0"/>
              <a:buChar char="•"/>
            </a:pPr>
            <a:endParaRPr lang="en-GB" sz="1400" dirty="0" smtClean="0">
              <a:solidFill>
                <a:schemeClr val="tx2"/>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400" dirty="0" smtClean="0">
                <a:solidFill>
                  <a:schemeClr val="tx2"/>
                </a:solidFill>
                <a:latin typeface="Arial" panose="020B0604020202020204" pitchFamily="34" charset="0"/>
                <a:cs typeface="Arial" panose="020B0604020202020204" pitchFamily="34" charset="0"/>
              </a:rPr>
              <a:t>A platform between a provider country and a user to discuss mutual terms upon which access to a genetic resource and traditional information can be shared.   </a:t>
            </a:r>
          </a:p>
          <a:p>
            <a:pPr marL="285750" indent="-285750">
              <a:buFont typeface="Arial" panose="020B0604020202020204" pitchFamily="34" charset="0"/>
              <a:buChar char="•"/>
            </a:pPr>
            <a:endParaRPr lang="en-GB" sz="1400" dirty="0">
              <a:solidFill>
                <a:schemeClr val="tx2"/>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400" dirty="0" smtClean="0">
                <a:solidFill>
                  <a:schemeClr val="tx2"/>
                </a:solidFill>
                <a:latin typeface="Arial" panose="020B0604020202020204" pitchFamily="34" charset="0"/>
                <a:cs typeface="Arial" panose="020B0604020202020204" pitchFamily="34" charset="0"/>
              </a:rPr>
              <a:t>An internationally recognised certificate of compliance (IRCC) – evidence that the genetic resource has been accessed in accordance with the Nagoya Protocol.</a:t>
            </a:r>
            <a:endParaRPr lang="en-GB" sz="1400" dirty="0">
              <a:solidFill>
                <a:schemeClr val="tx2"/>
              </a:solidFill>
              <a:latin typeface="Arial" panose="020B0604020202020204" pitchFamily="34" charset="0"/>
              <a:cs typeface="Arial" panose="020B0604020202020204" pitchFamily="34" charset="0"/>
            </a:endParaRPr>
          </a:p>
        </p:txBody>
      </p:sp>
      <p:grpSp>
        <p:nvGrpSpPr>
          <p:cNvPr id="9" name="Group 2"/>
          <p:cNvGrpSpPr>
            <a:grpSpLocks/>
          </p:cNvGrpSpPr>
          <p:nvPr/>
        </p:nvGrpSpPr>
        <p:grpSpPr bwMode="auto">
          <a:xfrm>
            <a:off x="2771" y="0"/>
            <a:ext cx="2868613" cy="811212"/>
            <a:chOff x="4406" y="985"/>
            <a:chExt cx="4517" cy="1279"/>
          </a:xfrm>
        </p:grpSpPr>
        <p:sp>
          <p:nvSpPr>
            <p:cNvPr id="10" name="Rectangle 3"/>
            <p:cNvSpPr>
              <a:spLocks noChangeArrowheads="1"/>
            </p:cNvSpPr>
            <p:nvPr/>
          </p:nvSpPr>
          <p:spPr bwMode="auto">
            <a:xfrm>
              <a:off x="4406" y="1994"/>
              <a:ext cx="4517" cy="270"/>
            </a:xfrm>
            <a:prstGeom prst="rect">
              <a:avLst/>
            </a:prstGeom>
            <a:solidFill>
              <a:srgbClr val="DE6D06"/>
            </a:solidFill>
            <a:ln w="9525">
              <a:solidFill>
                <a:srgbClr val="DE6D06"/>
              </a:solidFill>
              <a:miter lim="800000"/>
              <a:headEnd/>
              <a:tailEnd/>
            </a:ln>
          </p:spPr>
          <p:txBody>
            <a:bodyPr vert="horz" wrap="square" lIns="91440" tIns="45720" rIns="91440" bIns="45720" numCol="1" anchor="t" anchorCtr="0" compatLnSpc="1">
              <a:prstTxWarp prst="textNoShape">
                <a:avLst/>
              </a:prstTxWarp>
            </a:bodyPr>
            <a:lstStyle/>
            <a:p>
              <a:endParaRPr lang="en-GB"/>
            </a:p>
          </p:txBody>
        </p:sp>
        <p:pic>
          <p:nvPicPr>
            <p:cNvPr id="11" name="Picture 4" descr="\\wilsongunn.local\dfs\ClientApps\Global Templates\Images\wg-logo.png"/>
            <p:cNvPicPr>
              <a:picLocks noChangeAspect="1" noChangeArrowheads="1"/>
            </p:cNvPicPr>
            <p:nvPr/>
          </p:nvPicPr>
          <p:blipFill>
            <a:blip r:link="rId4">
              <a:extLst>
                <a:ext uri="{28A0092B-C50C-407E-A947-70E740481C1C}">
                  <a14:useLocalDpi xmlns:a14="http://schemas.microsoft.com/office/drawing/2010/main" val="0"/>
                </a:ext>
              </a:extLst>
            </a:blip>
            <a:srcRect/>
            <a:stretch>
              <a:fillRect/>
            </a:stretch>
          </p:blipFill>
          <p:spPr bwMode="auto">
            <a:xfrm>
              <a:off x="5023" y="985"/>
              <a:ext cx="3900" cy="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3" name="Picture 2" descr="Z:\Nagoya Protocol\Salford Uni logo.jpg"/>
          <p:cNvPicPr>
            <a:picLocks noChangeAspect="1" noChangeArrowheads="1"/>
          </p:cNvPicPr>
          <p:nvPr/>
        </p:nvPicPr>
        <p:blipFill rotWithShape="1">
          <a:blip r:embed="rId5">
            <a:extLst>
              <a:ext uri="{28A0092B-C50C-407E-A947-70E740481C1C}">
                <a14:useLocalDpi xmlns:a14="http://schemas.microsoft.com/office/drawing/2010/main" val="0"/>
              </a:ext>
            </a:extLst>
          </a:blip>
          <a:srcRect l="12070" t="10747" r="13297" b="9718"/>
          <a:stretch/>
        </p:blipFill>
        <p:spPr bwMode="auto">
          <a:xfrm>
            <a:off x="6925211" y="0"/>
            <a:ext cx="2054432" cy="1318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15516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5" descr="Z:\Nagoya Protocol\ABS_Grafik_The_compliance_provisions.jpg"/>
          <p:cNvPicPr>
            <a:picLocks noChangeAspect="1" noChangeArrowheads="1"/>
          </p:cNvPicPr>
          <p:nvPr/>
        </p:nvPicPr>
        <p:blipFill rotWithShape="1">
          <a:blip r:embed="rId3">
            <a:extLst>
              <a:ext uri="{28A0092B-C50C-407E-A947-70E740481C1C}">
                <a14:useLocalDpi xmlns:a14="http://schemas.microsoft.com/office/drawing/2010/main" val="0"/>
              </a:ext>
            </a:extLst>
          </a:blip>
          <a:srcRect l="4722" r="4203"/>
          <a:stretch/>
        </p:blipFill>
        <p:spPr bwMode="auto">
          <a:xfrm>
            <a:off x="383209" y="1844824"/>
            <a:ext cx="8443676" cy="274698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3" name="Diagram 12"/>
          <p:cNvGraphicFramePr/>
          <p:nvPr>
            <p:extLst>
              <p:ext uri="{D42A27DB-BD31-4B8C-83A1-F6EECF244321}">
                <p14:modId xmlns:p14="http://schemas.microsoft.com/office/powerpoint/2010/main" val="2350386329"/>
              </p:ext>
            </p:extLst>
          </p:nvPr>
        </p:nvGraphicFramePr>
        <p:xfrm>
          <a:off x="755577" y="4941168"/>
          <a:ext cx="7344816" cy="173887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2" name="Group 1"/>
          <p:cNvGrpSpPr/>
          <p:nvPr/>
        </p:nvGrpSpPr>
        <p:grpSpPr>
          <a:xfrm>
            <a:off x="0" y="980729"/>
            <a:ext cx="4452200" cy="445886"/>
            <a:chOff x="0" y="980729"/>
            <a:chExt cx="4452200" cy="445886"/>
          </a:xfrm>
        </p:grpSpPr>
        <p:pic>
          <p:nvPicPr>
            <p:cNvPr id="2051"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980729"/>
              <a:ext cx="4452200" cy="445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Oval 8"/>
            <p:cNvSpPr/>
            <p:nvPr/>
          </p:nvSpPr>
          <p:spPr>
            <a:xfrm>
              <a:off x="74875" y="1007334"/>
              <a:ext cx="419281" cy="419281"/>
            </a:xfrm>
            <a:prstGeom prst="ellipse">
              <a:avLst/>
            </a:prstGeom>
            <a:blipFill>
              <a:blip r:embed="rId10">
                <a:extLst>
                  <a:ext uri="{28A0092B-C50C-407E-A947-70E740481C1C}">
                    <a14:useLocalDpi xmlns:a14="http://schemas.microsoft.com/office/drawing/2010/main" val="0"/>
                  </a:ext>
                </a:extLst>
              </a:blip>
              <a:srcRect/>
              <a:stretch>
                <a:fillRect l="-3000" r="-3000"/>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grpSp>
      <p:grpSp>
        <p:nvGrpSpPr>
          <p:cNvPr id="11" name="Group 2"/>
          <p:cNvGrpSpPr>
            <a:grpSpLocks/>
          </p:cNvGrpSpPr>
          <p:nvPr/>
        </p:nvGrpSpPr>
        <p:grpSpPr bwMode="auto">
          <a:xfrm>
            <a:off x="2771" y="0"/>
            <a:ext cx="2868613" cy="811212"/>
            <a:chOff x="4406" y="985"/>
            <a:chExt cx="4517" cy="1279"/>
          </a:xfrm>
        </p:grpSpPr>
        <p:sp>
          <p:nvSpPr>
            <p:cNvPr id="12" name="Rectangle 3"/>
            <p:cNvSpPr>
              <a:spLocks noChangeArrowheads="1"/>
            </p:cNvSpPr>
            <p:nvPr/>
          </p:nvSpPr>
          <p:spPr bwMode="auto">
            <a:xfrm>
              <a:off x="4406" y="1994"/>
              <a:ext cx="4517" cy="270"/>
            </a:xfrm>
            <a:prstGeom prst="rect">
              <a:avLst/>
            </a:prstGeom>
            <a:solidFill>
              <a:srgbClr val="DE6D06"/>
            </a:solidFill>
            <a:ln w="9525">
              <a:solidFill>
                <a:srgbClr val="DE6D06"/>
              </a:solidFill>
              <a:miter lim="800000"/>
              <a:headEnd/>
              <a:tailEnd/>
            </a:ln>
          </p:spPr>
          <p:txBody>
            <a:bodyPr vert="horz" wrap="square" lIns="91440" tIns="45720" rIns="91440" bIns="45720" numCol="1" anchor="t" anchorCtr="0" compatLnSpc="1">
              <a:prstTxWarp prst="textNoShape">
                <a:avLst/>
              </a:prstTxWarp>
            </a:bodyPr>
            <a:lstStyle/>
            <a:p>
              <a:endParaRPr lang="en-GB"/>
            </a:p>
          </p:txBody>
        </p:sp>
        <p:pic>
          <p:nvPicPr>
            <p:cNvPr id="14" name="Picture 4" descr="\\wilsongunn.local\dfs\ClientApps\Global Templates\Images\wg-logo.png"/>
            <p:cNvPicPr>
              <a:picLocks noChangeAspect="1" noChangeArrowheads="1"/>
            </p:cNvPicPr>
            <p:nvPr/>
          </p:nvPicPr>
          <p:blipFill>
            <a:blip r:link="rId11">
              <a:extLst>
                <a:ext uri="{28A0092B-C50C-407E-A947-70E740481C1C}">
                  <a14:useLocalDpi xmlns:a14="http://schemas.microsoft.com/office/drawing/2010/main" val="0"/>
                </a:ext>
              </a:extLst>
            </a:blip>
            <a:srcRect/>
            <a:stretch>
              <a:fillRect/>
            </a:stretch>
          </p:blipFill>
          <p:spPr bwMode="auto">
            <a:xfrm>
              <a:off x="5023" y="985"/>
              <a:ext cx="3900" cy="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5" name="Picture 2" descr="Z:\Nagoya Protocol\Salford Uni logo.jpg"/>
          <p:cNvPicPr>
            <a:picLocks noChangeAspect="1" noChangeArrowheads="1"/>
          </p:cNvPicPr>
          <p:nvPr/>
        </p:nvPicPr>
        <p:blipFill rotWithShape="1">
          <a:blip r:embed="rId12">
            <a:extLst>
              <a:ext uri="{28A0092B-C50C-407E-A947-70E740481C1C}">
                <a14:useLocalDpi xmlns:a14="http://schemas.microsoft.com/office/drawing/2010/main" val="0"/>
              </a:ext>
            </a:extLst>
          </a:blip>
          <a:srcRect l="12070" t="10747" r="13297" b="9718"/>
          <a:stretch/>
        </p:blipFill>
        <p:spPr bwMode="auto">
          <a:xfrm>
            <a:off x="6925211" y="0"/>
            <a:ext cx="2054432" cy="1318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11591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79512" y="1700808"/>
            <a:ext cx="8640960" cy="2462213"/>
          </a:xfrm>
          <a:prstGeom prst="rect">
            <a:avLst/>
          </a:prstGeom>
          <a:noFill/>
        </p:spPr>
        <p:txBody>
          <a:bodyPr wrap="square" rtlCol="0">
            <a:spAutoFit/>
          </a:bodyPr>
          <a:lstStyle/>
          <a:p>
            <a:r>
              <a:rPr lang="en-GB" sz="1400" dirty="0" smtClean="0">
                <a:solidFill>
                  <a:schemeClr val="tx2"/>
                </a:solidFill>
                <a:latin typeface="Arial" panose="020B0604020202020204" pitchFamily="34" charset="0"/>
                <a:cs typeface="Arial" panose="020B0604020202020204" pitchFamily="34" charset="0"/>
              </a:rPr>
              <a:t>A user is required to </a:t>
            </a:r>
            <a:r>
              <a:rPr lang="en-GB" sz="1400" b="1" dirty="0" smtClean="0">
                <a:solidFill>
                  <a:schemeClr val="tx2"/>
                </a:solidFill>
                <a:latin typeface="Arial" panose="020B0604020202020204" pitchFamily="34" charset="0"/>
                <a:cs typeface="Arial" panose="020B0604020202020204" pitchFamily="34" charset="0"/>
              </a:rPr>
              <a:t>seek, keep and transfer</a:t>
            </a:r>
            <a:r>
              <a:rPr lang="en-GB" sz="1400" dirty="0" smtClean="0">
                <a:solidFill>
                  <a:schemeClr val="tx2"/>
                </a:solidFill>
                <a:latin typeface="Arial" panose="020B0604020202020204" pitchFamily="34" charset="0"/>
                <a:cs typeface="Arial" panose="020B0604020202020204" pitchFamily="34" charset="0"/>
              </a:rPr>
              <a:t> the </a:t>
            </a:r>
            <a:r>
              <a:rPr lang="en-GB" sz="1400" dirty="0" smtClean="0">
                <a:solidFill>
                  <a:schemeClr val="tx2"/>
                </a:solidFill>
                <a:latin typeface="Arial" panose="020B0604020202020204" pitchFamily="34" charset="0"/>
                <a:cs typeface="Arial" panose="020B0604020202020204" pitchFamily="34" charset="0"/>
              </a:rPr>
              <a:t>IRCC (or other relevant documents) </a:t>
            </a:r>
            <a:r>
              <a:rPr lang="en-GB" sz="1400" dirty="0" smtClean="0">
                <a:solidFill>
                  <a:schemeClr val="tx2"/>
                </a:solidFill>
                <a:latin typeface="Arial" panose="020B0604020202020204" pitchFamily="34" charset="0"/>
                <a:cs typeface="Arial" panose="020B0604020202020204" pitchFamily="34" charset="0"/>
              </a:rPr>
              <a:t>to subsequent users of the genetic resource as evidence that the genetic resource has been accessed in accordance with the Nagoya Protocol</a:t>
            </a:r>
            <a:r>
              <a:rPr lang="en-GB" sz="1400" dirty="0" smtClean="0">
                <a:solidFill>
                  <a:schemeClr val="tx2"/>
                </a:solidFill>
                <a:latin typeface="Arial" panose="020B0604020202020204" pitchFamily="34" charset="0"/>
                <a:cs typeface="Arial" panose="020B0604020202020204" pitchFamily="34" charset="0"/>
              </a:rPr>
              <a:t>.  </a:t>
            </a:r>
          </a:p>
          <a:p>
            <a:endParaRPr lang="en-GB" sz="1400" dirty="0">
              <a:solidFill>
                <a:schemeClr val="tx2"/>
              </a:solidFill>
              <a:latin typeface="Arial" panose="020B0604020202020204" pitchFamily="34" charset="0"/>
              <a:cs typeface="Arial" panose="020B0604020202020204" pitchFamily="34" charset="0"/>
            </a:endParaRPr>
          </a:p>
          <a:p>
            <a:r>
              <a:rPr lang="en-GB" sz="1400" dirty="0" smtClean="0">
                <a:solidFill>
                  <a:schemeClr val="tx2"/>
                </a:solidFill>
                <a:latin typeface="Arial" panose="020B0604020202020204" pitchFamily="34" charset="0"/>
                <a:cs typeface="Arial" panose="020B0604020202020204" pitchFamily="34" charset="0"/>
              </a:rPr>
              <a:t>Any information not contained within the IRCC which relates to the MATs must also be part of the seek, keep and transfer procedure.</a:t>
            </a:r>
          </a:p>
          <a:p>
            <a:endParaRPr lang="en-GB" sz="1400" dirty="0" smtClean="0">
              <a:solidFill>
                <a:schemeClr val="tx2"/>
              </a:solidFill>
              <a:latin typeface="Arial" panose="020B0604020202020204" pitchFamily="34" charset="0"/>
              <a:cs typeface="Arial" panose="020B0604020202020204" pitchFamily="34" charset="0"/>
            </a:endParaRPr>
          </a:p>
          <a:p>
            <a:r>
              <a:rPr lang="en-GB" sz="1400" dirty="0">
                <a:solidFill>
                  <a:schemeClr val="tx2"/>
                </a:solidFill>
                <a:latin typeface="Arial" panose="020B0604020202020204" pitchFamily="34" charset="0"/>
                <a:cs typeface="Arial" panose="020B0604020202020204" pitchFamily="34" charset="0"/>
              </a:rPr>
              <a:t>The IRCC also needs to be provided to the ABS-CH when certain ‘trigger events’ occur.</a:t>
            </a:r>
          </a:p>
          <a:p>
            <a:endParaRPr lang="en-GB" sz="1400" dirty="0">
              <a:solidFill>
                <a:schemeClr val="tx2"/>
              </a:solidFill>
              <a:latin typeface="Arial" panose="020B0604020202020204" pitchFamily="34" charset="0"/>
              <a:cs typeface="Arial" panose="020B0604020202020204" pitchFamily="34" charset="0"/>
            </a:endParaRPr>
          </a:p>
          <a:p>
            <a:pPr lvl="0"/>
            <a:r>
              <a:rPr lang="en-GB" sz="1400" dirty="0" smtClean="0">
                <a:solidFill>
                  <a:schemeClr val="tx2"/>
                </a:solidFill>
                <a:latin typeface="Arial" panose="020B0604020202020204" pitchFamily="34" charset="0"/>
                <a:cs typeface="Arial" panose="020B0604020202020204" pitchFamily="34" charset="0"/>
              </a:rPr>
              <a:t>MATs can be renegotiated if original </a:t>
            </a:r>
            <a:r>
              <a:rPr lang="en-GB" sz="1400" dirty="0" smtClean="0">
                <a:solidFill>
                  <a:schemeClr val="tx2"/>
                </a:solidFill>
                <a:latin typeface="Arial" panose="020B0604020202020204" pitchFamily="34" charset="0"/>
                <a:cs typeface="Arial" panose="020B0604020202020204" pitchFamily="34" charset="0"/>
              </a:rPr>
              <a:t>MATs were </a:t>
            </a:r>
            <a:r>
              <a:rPr lang="en-GB" sz="1400" dirty="0" smtClean="0">
                <a:solidFill>
                  <a:schemeClr val="tx2"/>
                </a:solidFill>
                <a:latin typeface="Arial" panose="020B0604020202020204" pitchFamily="34" charset="0"/>
                <a:cs typeface="Arial" panose="020B0604020202020204" pitchFamily="34" charset="0"/>
              </a:rPr>
              <a:t>only </a:t>
            </a:r>
            <a:r>
              <a:rPr lang="en-GB" sz="1400" dirty="0">
                <a:solidFill>
                  <a:schemeClr val="tx2"/>
                </a:solidFill>
                <a:latin typeface="Arial" panose="020B0604020202020204" pitchFamily="34" charset="0"/>
                <a:cs typeface="Arial" panose="020B0604020202020204" pitchFamily="34" charset="0"/>
              </a:rPr>
              <a:t>for non-commercial use of </a:t>
            </a:r>
            <a:r>
              <a:rPr lang="en-GB" sz="1400" dirty="0" smtClean="0">
                <a:solidFill>
                  <a:schemeClr val="tx2"/>
                </a:solidFill>
                <a:latin typeface="Arial" panose="020B0604020202020204" pitchFamily="34" charset="0"/>
                <a:cs typeface="Arial" panose="020B0604020202020204" pitchFamily="34" charset="0"/>
              </a:rPr>
              <a:t>a genetic resource.</a:t>
            </a:r>
            <a:endParaRPr lang="en-GB" sz="1400" dirty="0">
              <a:solidFill>
                <a:schemeClr val="tx2"/>
              </a:solidFill>
              <a:latin typeface="Arial" panose="020B0604020202020204" pitchFamily="34" charset="0"/>
              <a:cs typeface="Arial" panose="020B0604020202020204" pitchFamily="34" charset="0"/>
            </a:endParaRPr>
          </a:p>
          <a:p>
            <a:endParaRPr lang="en-GB" sz="1400" dirty="0">
              <a:latin typeface="Arial" panose="020B0604020202020204" pitchFamily="34" charset="0"/>
              <a:cs typeface="Arial" panose="020B0604020202020204" pitchFamily="34" charset="0"/>
            </a:endParaRPr>
          </a:p>
        </p:txBody>
      </p:sp>
      <p:graphicFrame>
        <p:nvGraphicFramePr>
          <p:cNvPr id="10" name="Diagram 9"/>
          <p:cNvGraphicFramePr/>
          <p:nvPr>
            <p:extLst>
              <p:ext uri="{D42A27DB-BD31-4B8C-83A1-F6EECF244321}">
                <p14:modId xmlns:p14="http://schemas.microsoft.com/office/powerpoint/2010/main" val="1458823744"/>
              </p:ext>
            </p:extLst>
          </p:nvPr>
        </p:nvGraphicFramePr>
        <p:xfrm>
          <a:off x="1693617" y="3933056"/>
          <a:ext cx="5612749" cy="27972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11" name="Group 10"/>
          <p:cNvGrpSpPr/>
          <p:nvPr/>
        </p:nvGrpSpPr>
        <p:grpSpPr>
          <a:xfrm>
            <a:off x="0" y="980728"/>
            <a:ext cx="4452200" cy="445886"/>
            <a:chOff x="0" y="980729"/>
            <a:chExt cx="4452200" cy="445886"/>
          </a:xfrm>
        </p:grpSpPr>
        <p:pic>
          <p:nvPicPr>
            <p:cNvPr id="12"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980729"/>
              <a:ext cx="4452200" cy="445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Oval 12"/>
            <p:cNvSpPr/>
            <p:nvPr/>
          </p:nvSpPr>
          <p:spPr>
            <a:xfrm>
              <a:off x="74875" y="1007334"/>
              <a:ext cx="419281" cy="419281"/>
            </a:xfrm>
            <a:prstGeom prst="ellipse">
              <a:avLst/>
            </a:prstGeom>
            <a:blipFill>
              <a:blip r:embed="rId9">
                <a:extLst>
                  <a:ext uri="{28A0092B-C50C-407E-A947-70E740481C1C}">
                    <a14:useLocalDpi xmlns:a14="http://schemas.microsoft.com/office/drawing/2010/main" val="0"/>
                  </a:ext>
                </a:extLst>
              </a:blip>
              <a:srcRect/>
              <a:stretch>
                <a:fillRect l="-3000" r="-3000"/>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grpSp>
      <p:grpSp>
        <p:nvGrpSpPr>
          <p:cNvPr id="14" name="Group 2"/>
          <p:cNvGrpSpPr>
            <a:grpSpLocks/>
          </p:cNvGrpSpPr>
          <p:nvPr/>
        </p:nvGrpSpPr>
        <p:grpSpPr bwMode="auto">
          <a:xfrm>
            <a:off x="2771" y="0"/>
            <a:ext cx="2868613" cy="811212"/>
            <a:chOff x="4406" y="985"/>
            <a:chExt cx="4517" cy="1279"/>
          </a:xfrm>
        </p:grpSpPr>
        <p:sp>
          <p:nvSpPr>
            <p:cNvPr id="15" name="Rectangle 3"/>
            <p:cNvSpPr>
              <a:spLocks noChangeArrowheads="1"/>
            </p:cNvSpPr>
            <p:nvPr/>
          </p:nvSpPr>
          <p:spPr bwMode="auto">
            <a:xfrm>
              <a:off x="4406" y="1994"/>
              <a:ext cx="4517" cy="270"/>
            </a:xfrm>
            <a:prstGeom prst="rect">
              <a:avLst/>
            </a:prstGeom>
            <a:solidFill>
              <a:srgbClr val="DE6D06"/>
            </a:solidFill>
            <a:ln w="9525">
              <a:solidFill>
                <a:srgbClr val="DE6D06"/>
              </a:solidFill>
              <a:miter lim="800000"/>
              <a:headEnd/>
              <a:tailEnd/>
            </a:ln>
          </p:spPr>
          <p:txBody>
            <a:bodyPr vert="horz" wrap="square" lIns="91440" tIns="45720" rIns="91440" bIns="45720" numCol="1" anchor="t" anchorCtr="0" compatLnSpc="1">
              <a:prstTxWarp prst="textNoShape">
                <a:avLst/>
              </a:prstTxWarp>
            </a:bodyPr>
            <a:lstStyle/>
            <a:p>
              <a:endParaRPr lang="en-GB"/>
            </a:p>
          </p:txBody>
        </p:sp>
        <p:pic>
          <p:nvPicPr>
            <p:cNvPr id="16" name="Picture 4" descr="\\wilsongunn.local\dfs\ClientApps\Global Templates\Images\wg-logo.png"/>
            <p:cNvPicPr>
              <a:picLocks noChangeAspect="1" noChangeArrowheads="1"/>
            </p:cNvPicPr>
            <p:nvPr/>
          </p:nvPicPr>
          <p:blipFill>
            <a:blip r:link="rId10">
              <a:extLst>
                <a:ext uri="{28A0092B-C50C-407E-A947-70E740481C1C}">
                  <a14:useLocalDpi xmlns:a14="http://schemas.microsoft.com/office/drawing/2010/main" val="0"/>
                </a:ext>
              </a:extLst>
            </a:blip>
            <a:srcRect/>
            <a:stretch>
              <a:fillRect/>
            </a:stretch>
          </p:blipFill>
          <p:spPr bwMode="auto">
            <a:xfrm>
              <a:off x="5023" y="985"/>
              <a:ext cx="3900" cy="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7" name="Picture 2" descr="Z:\Nagoya Protocol\Salford Uni logo.jpg"/>
          <p:cNvPicPr>
            <a:picLocks noChangeAspect="1" noChangeArrowheads="1"/>
          </p:cNvPicPr>
          <p:nvPr/>
        </p:nvPicPr>
        <p:blipFill rotWithShape="1">
          <a:blip r:embed="rId11">
            <a:extLst>
              <a:ext uri="{28A0092B-C50C-407E-A947-70E740481C1C}">
                <a14:useLocalDpi xmlns:a14="http://schemas.microsoft.com/office/drawing/2010/main" val="0"/>
              </a:ext>
            </a:extLst>
          </a:blip>
          <a:srcRect l="12070" t="10747" r="13297" b="9718"/>
          <a:stretch/>
        </p:blipFill>
        <p:spPr bwMode="auto">
          <a:xfrm>
            <a:off x="6925211" y="0"/>
            <a:ext cx="2054432" cy="1318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1187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2410</TotalTime>
  <Words>2981</Words>
  <Application>Microsoft Office PowerPoint</Application>
  <PresentationFormat>On-screen Show (4:3)</PresentationFormat>
  <Paragraphs>273</Paragraphs>
  <Slides>17</Slides>
  <Notes>11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Adam Coulson</dc:creator>
  <cp:lastModifiedBy>Adam Coulson</cp:lastModifiedBy>
  <cp:revision>115</cp:revision>
  <cp:lastPrinted>2016-06-03T14:02:58Z</cp:lastPrinted>
  <dcterms:created xsi:type="dcterms:W3CDTF">2016-05-26T08:16:11Z</dcterms:created>
  <dcterms:modified xsi:type="dcterms:W3CDTF">2016-06-03T14:04:05Z</dcterms:modified>
</cp:coreProperties>
</file>