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sdads.salford.ac.uk\shareddata\Shared%20Files\Finance\Directorate\Accounts\2017%20Statutory%20accounts\University\Summary%20for%20students\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Sheet1!$B$13:$B$19</c:f>
              <c:strCache>
                <c:ptCount val="7"/>
                <c:pt idx="0">
                  <c:v>Running academic departments- £74.9m</c:v>
                </c:pt>
                <c:pt idx="1">
                  <c:v>Providing academic services- £17.7m</c:v>
                </c:pt>
                <c:pt idx="2">
                  <c:v>Administration and student support- £46.3m</c:v>
                </c:pt>
                <c:pt idx="3">
                  <c:v>Maintaining our buildings and facilities- £28.8m</c:v>
                </c:pt>
                <c:pt idx="4">
                  <c:v>Providing residences and catering- £8.2m</c:v>
                </c:pt>
                <c:pt idx="5">
                  <c:v>Undertaking academic research- £4.6m</c:v>
                </c:pt>
                <c:pt idx="6">
                  <c:v>Other expenditure- £8.0m</c:v>
                </c:pt>
              </c:strCache>
            </c:strRef>
          </c:cat>
          <c:val>
            <c:numRef>
              <c:f>Sheet1!$C$13:$C$19</c:f>
              <c:numCache>
                <c:formatCode>General</c:formatCode>
                <c:ptCount val="7"/>
                <c:pt idx="0">
                  <c:v>74.900000000000006</c:v>
                </c:pt>
                <c:pt idx="1">
                  <c:v>17.7</c:v>
                </c:pt>
                <c:pt idx="2">
                  <c:v>46.3</c:v>
                </c:pt>
                <c:pt idx="3">
                  <c:v>28.8</c:v>
                </c:pt>
                <c:pt idx="4">
                  <c:v>8.1999999999999993</c:v>
                </c:pt>
                <c:pt idx="5">
                  <c:v>4.5999999999999996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D1-401E-BFC7-A233CBC19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0.10990626518544891"/>
          <c:y val="0.61229388953882813"/>
          <c:w val="0.76120227172706745"/>
          <c:h val="0.378158355213821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99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08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3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57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10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8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3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24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73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5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1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190D6-9C89-427B-8D93-B421ED9F627D}" type="datetimeFigureOut">
              <a:rPr lang="en-GB" smtClean="0"/>
              <a:t>14/12/2017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241A5-3CBE-462D-953F-878F6B017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8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lford.ac.uk/__data/assets/pdf_file/0005/1426928/Annual-Report-2017-F.pdf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chart" Target="../charts/chart1.xml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0" y="0"/>
            <a:ext cx="1541851" cy="96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1377" y="747911"/>
            <a:ext cx="38596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Where did the money come from</a:t>
            </a:r>
            <a:r>
              <a:rPr lang="en-GB" sz="1200" dirty="0" smtClean="0"/>
              <a:t>? Total Income </a:t>
            </a:r>
            <a:r>
              <a:rPr lang="en-GB" sz="1200" b="1" dirty="0" smtClean="0"/>
              <a:t>£195.1m</a:t>
            </a:r>
          </a:p>
          <a:p>
            <a:r>
              <a:rPr lang="en-GB" sz="1400" dirty="0" smtClean="0"/>
              <a:t>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2700" y="10838180"/>
            <a:ext cx="179705" cy="10679430"/>
            <a:chOff x="10" y="10"/>
            <a:chExt cx="283" cy="16818"/>
          </a:xfrm>
        </p:grpSpPr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" y="10"/>
              <a:ext cx="283" cy="16818"/>
            </a:xfrm>
            <a:custGeom>
              <a:avLst/>
              <a:gdLst>
                <a:gd name="T0" fmla="+- 0 10 10"/>
                <a:gd name="T1" fmla="*/ T0 w 283"/>
                <a:gd name="T2" fmla="+- 0 16828 10"/>
                <a:gd name="T3" fmla="*/ 16828 h 16818"/>
                <a:gd name="T4" fmla="+- 0 293 10"/>
                <a:gd name="T5" fmla="*/ T4 w 283"/>
                <a:gd name="T6" fmla="+- 0 16828 10"/>
                <a:gd name="T7" fmla="*/ 16828 h 16818"/>
                <a:gd name="T8" fmla="+- 0 293 10"/>
                <a:gd name="T9" fmla="*/ T8 w 283"/>
                <a:gd name="T10" fmla="+- 0 10 10"/>
                <a:gd name="T11" fmla="*/ 10 h 16818"/>
                <a:gd name="T12" fmla="+- 0 10 10"/>
                <a:gd name="T13" fmla="*/ T12 w 283"/>
                <a:gd name="T14" fmla="+- 0 10 10"/>
                <a:gd name="T15" fmla="*/ 10 h 16818"/>
                <a:gd name="T16" fmla="+- 0 10 10"/>
                <a:gd name="T17" fmla="*/ T16 w 283"/>
                <a:gd name="T18" fmla="+- 0 16828 10"/>
                <a:gd name="T19" fmla="*/ 16828 h 168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83" h="16818">
                  <a:moveTo>
                    <a:pt x="0" y="16818"/>
                  </a:moveTo>
                  <a:lnTo>
                    <a:pt x="283" y="16818"/>
                  </a:lnTo>
                  <a:lnTo>
                    <a:pt x="283" y="0"/>
                  </a:lnTo>
                  <a:lnTo>
                    <a:pt x="0" y="0"/>
                  </a:lnTo>
                  <a:lnTo>
                    <a:pt x="0" y="16818"/>
                  </a:lnTo>
                  <a:close/>
                </a:path>
              </a:pathLst>
            </a:custGeom>
            <a:solidFill>
              <a:srgbClr val="D709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74636" y="228600"/>
            <a:ext cx="73448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A SUMMARY OF</a:t>
            </a:r>
            <a:r>
              <a:rPr lang="en-GB" altLang="en-US" sz="20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2000" b="1" dirty="0">
                <a:ln w="11430"/>
              </a:rPr>
              <a:t>UNIVERSITY FUNDING &amp; EXPENDITURE </a:t>
            </a:r>
            <a:r>
              <a:rPr lang="en-US" altLang="en-US" sz="2000" b="1" dirty="0" smtClean="0">
                <a:ln w="11430"/>
              </a:rPr>
              <a:t>2016/17</a:t>
            </a:r>
            <a:endParaRPr lang="en-US" altLang="en-US" sz="2000" b="1" dirty="0">
              <a:ln w="11430"/>
            </a:endParaRPr>
          </a:p>
        </p:txBody>
      </p:sp>
      <p:pic>
        <p:nvPicPr>
          <p:cNvPr id="1032" name="Picture 8" descr="Image result for cash free imag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2" t="7225" r="4456" b="5653"/>
          <a:stretch/>
        </p:blipFill>
        <p:spPr bwMode="auto">
          <a:xfrm>
            <a:off x="56274" y="5050440"/>
            <a:ext cx="1200182" cy="84209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27000">
              <a:schemeClr val="accent1">
                <a:alpha val="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17858" y="4212872"/>
            <a:ext cx="37120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Surplus</a:t>
            </a:r>
          </a:p>
          <a:p>
            <a:r>
              <a:rPr lang="en-GB" sz="1100" dirty="0" smtClean="0"/>
              <a:t>A surplus is required in order to generate cash to fund day to day operations and to re-invest in facilities and equipment to ensure the long term sustainability of the University</a:t>
            </a:r>
            <a:r>
              <a:rPr lang="en-GB" sz="1000" dirty="0" smtClean="0"/>
              <a:t>.</a:t>
            </a:r>
            <a:endParaRPr lang="en-GB" sz="10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4"/>
          <a:stretch/>
        </p:blipFill>
        <p:spPr bwMode="auto">
          <a:xfrm>
            <a:off x="3839853" y="5007897"/>
            <a:ext cx="1787234" cy="1128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613402" y="628710"/>
            <a:ext cx="3917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How did we spend </a:t>
            </a:r>
            <a:r>
              <a:rPr lang="en-GB" sz="1200" b="1" dirty="0" smtClean="0"/>
              <a:t>it? </a:t>
            </a:r>
          </a:p>
          <a:p>
            <a:r>
              <a:rPr lang="en-GB" sz="1200" dirty="0" smtClean="0"/>
              <a:t>Total Expenditure  </a:t>
            </a:r>
            <a:r>
              <a:rPr lang="en-GB" sz="1200" b="1" dirty="0" smtClean="0"/>
              <a:t>£188.5m</a:t>
            </a:r>
            <a:endParaRPr lang="en-GB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-24207" y="6048123"/>
            <a:ext cx="37247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</a:t>
            </a:r>
            <a:r>
              <a:rPr lang="en-GB" sz="1100" dirty="0" smtClean="0"/>
              <a:t>ash </a:t>
            </a:r>
            <a:r>
              <a:rPr lang="en-GB" sz="1100" dirty="0"/>
              <a:t>flow generation </a:t>
            </a:r>
            <a:r>
              <a:rPr lang="en-GB" sz="1100" dirty="0" smtClean="0"/>
              <a:t>is </a:t>
            </a:r>
            <a:r>
              <a:rPr lang="en-GB" sz="1100" smtClean="0"/>
              <a:t>a key </a:t>
            </a:r>
            <a:r>
              <a:rPr lang="en-GB" sz="1100" dirty="0"/>
              <a:t>financial </a:t>
            </a:r>
            <a:r>
              <a:rPr lang="en-GB" sz="1100" dirty="0" smtClean="0"/>
              <a:t>metric and 16/17 is the fourth year of generating over £20m of cash from operating activities.</a:t>
            </a:r>
            <a:endParaRPr lang="en-GB" sz="1100" dirty="0"/>
          </a:p>
        </p:txBody>
      </p:sp>
      <p:sp>
        <p:nvSpPr>
          <p:cNvPr id="18" name="Rectangle 17"/>
          <p:cNvSpPr/>
          <p:nvPr/>
        </p:nvSpPr>
        <p:spPr>
          <a:xfrm>
            <a:off x="3781016" y="2669637"/>
            <a:ext cx="1285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19,848 student FTE’s</a:t>
            </a:r>
            <a:endParaRPr lang="en-GB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89489" y="3283448"/>
            <a:ext cx="1260604" cy="74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54% </a:t>
            </a:r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of income spent on staff costs</a:t>
            </a: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8" r="19107" b="15635"/>
          <a:stretch/>
        </p:blipFill>
        <p:spPr bwMode="auto">
          <a:xfrm>
            <a:off x="5107204" y="3215458"/>
            <a:ext cx="563432" cy="819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789489" y="1834651"/>
            <a:ext cx="1219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63% income from </a:t>
            </a:r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tuition </a:t>
            </a:r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fees</a:t>
            </a:r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7" t="7397" r="15657" b="33582"/>
          <a:stretch/>
        </p:blipFill>
        <p:spPr bwMode="auto">
          <a:xfrm>
            <a:off x="4949318" y="1832753"/>
            <a:ext cx="851026" cy="55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3789489" y="4225501"/>
            <a:ext cx="11155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£6.5m </a:t>
            </a:r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Surplus for the year</a:t>
            </a:r>
          </a:p>
        </p:txBody>
      </p:sp>
      <p:sp>
        <p:nvSpPr>
          <p:cNvPr id="24" name="Oval 23"/>
          <p:cNvSpPr/>
          <p:nvPr/>
        </p:nvSpPr>
        <p:spPr>
          <a:xfrm>
            <a:off x="72405" y="1140782"/>
            <a:ext cx="1351632" cy="1322741"/>
          </a:xfrm>
          <a:prstGeom prst="ellipse">
            <a:avLst/>
          </a:prstGeom>
          <a:solidFill>
            <a:srgbClr val="CC33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62.9%</a:t>
            </a:r>
            <a:endParaRPr lang="en-GB" sz="1000" dirty="0"/>
          </a:p>
        </p:txBody>
      </p:sp>
      <p:sp>
        <p:nvSpPr>
          <p:cNvPr id="40" name="Oval 39"/>
          <p:cNvSpPr/>
          <p:nvPr/>
        </p:nvSpPr>
        <p:spPr>
          <a:xfrm>
            <a:off x="1403630" y="1879321"/>
            <a:ext cx="803277" cy="80336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15.2%</a:t>
            </a:r>
            <a:endParaRPr lang="en-GB" sz="1000" dirty="0"/>
          </a:p>
        </p:txBody>
      </p:sp>
      <p:sp>
        <p:nvSpPr>
          <p:cNvPr id="41" name="Oval 40"/>
          <p:cNvSpPr/>
          <p:nvPr/>
        </p:nvSpPr>
        <p:spPr>
          <a:xfrm>
            <a:off x="2388655" y="1067291"/>
            <a:ext cx="696988" cy="63712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4.4%</a:t>
            </a:r>
            <a:endParaRPr lang="en-GB" sz="1000" dirty="0"/>
          </a:p>
        </p:txBody>
      </p:sp>
      <p:sp>
        <p:nvSpPr>
          <p:cNvPr id="43" name="Oval 42"/>
          <p:cNvSpPr/>
          <p:nvPr/>
        </p:nvSpPr>
        <p:spPr>
          <a:xfrm>
            <a:off x="3085643" y="1528104"/>
            <a:ext cx="490602" cy="44708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0.7%</a:t>
            </a:r>
            <a:endParaRPr lang="en-GB" sz="1000" dirty="0"/>
          </a:p>
        </p:txBody>
      </p:sp>
      <p:sp>
        <p:nvSpPr>
          <p:cNvPr id="44" name="Oval 43"/>
          <p:cNvSpPr/>
          <p:nvPr/>
        </p:nvSpPr>
        <p:spPr>
          <a:xfrm>
            <a:off x="2980233" y="2173953"/>
            <a:ext cx="575206" cy="57914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3.9%</a:t>
            </a:r>
            <a:endParaRPr lang="en-GB" sz="1000" dirty="0"/>
          </a:p>
        </p:txBody>
      </p:sp>
      <p:sp>
        <p:nvSpPr>
          <p:cNvPr id="45" name="Oval 44"/>
          <p:cNvSpPr/>
          <p:nvPr/>
        </p:nvSpPr>
        <p:spPr>
          <a:xfrm>
            <a:off x="2327383" y="1832753"/>
            <a:ext cx="637746" cy="5878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2.8%</a:t>
            </a:r>
            <a:endParaRPr lang="en-GB" sz="1000" dirty="0"/>
          </a:p>
        </p:txBody>
      </p:sp>
      <p:sp>
        <p:nvSpPr>
          <p:cNvPr id="25" name="Rectangle 24"/>
          <p:cNvSpPr/>
          <p:nvPr/>
        </p:nvSpPr>
        <p:spPr>
          <a:xfrm>
            <a:off x="236378" y="2707683"/>
            <a:ext cx="393472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Student Tuition Fees- £122.8m</a:t>
            </a:r>
          </a:p>
          <a:p>
            <a:r>
              <a:rPr lang="en-GB" sz="1100" dirty="0" smtClean="0"/>
              <a:t>Other teaching contracts and research training </a:t>
            </a:r>
          </a:p>
          <a:p>
            <a:r>
              <a:rPr lang="en-GB" sz="1100" dirty="0" smtClean="0"/>
              <a:t>support grants- £29.6m</a:t>
            </a:r>
          </a:p>
          <a:p>
            <a:r>
              <a:rPr lang="en-GB" sz="1100" dirty="0" smtClean="0"/>
              <a:t>Government funding grants- £19.7m</a:t>
            </a:r>
          </a:p>
          <a:p>
            <a:r>
              <a:rPr lang="en-GB" sz="1100" dirty="0" smtClean="0"/>
              <a:t>Funding for research projects- £5.5m</a:t>
            </a:r>
          </a:p>
          <a:p>
            <a:r>
              <a:rPr lang="en-GB" sz="1100" dirty="0" smtClean="0"/>
              <a:t>Income from residences, catering and conferences- £7.6m</a:t>
            </a:r>
          </a:p>
          <a:p>
            <a:r>
              <a:rPr lang="en-GB" sz="1100" dirty="0" smtClean="0"/>
              <a:t>Other Income- £8.6m</a:t>
            </a:r>
          </a:p>
          <a:p>
            <a:r>
              <a:rPr lang="en-GB" sz="1100" dirty="0" smtClean="0"/>
              <a:t>Income from investments and donations - £1.3m</a:t>
            </a:r>
            <a:endParaRPr lang="en-GB" sz="1100" dirty="0"/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83795" y="4183647"/>
            <a:ext cx="5611669" cy="119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4" idx="1"/>
          </p:cNvCxnSpPr>
          <p:nvPr/>
        </p:nvCxnSpPr>
        <p:spPr>
          <a:xfrm>
            <a:off x="-11377" y="994133"/>
            <a:ext cx="368873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780066" y="6096822"/>
            <a:ext cx="22315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£11.1m </a:t>
            </a:r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spent on new capital buildings and equipment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5676249" y="5739762"/>
            <a:ext cx="33447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522" y="965665"/>
            <a:ext cx="630043" cy="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Rectangle 56"/>
          <p:cNvSpPr/>
          <p:nvPr/>
        </p:nvSpPr>
        <p:spPr>
          <a:xfrm>
            <a:off x="1256456" y="5057103"/>
            <a:ext cx="179781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£</a:t>
            </a:r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24.4m </a:t>
            </a:r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cash flow from operating activities</a:t>
            </a:r>
          </a:p>
        </p:txBody>
      </p:sp>
      <p:cxnSp>
        <p:nvCxnSpPr>
          <p:cNvPr id="1029" name="Straight Connector 1028"/>
          <p:cNvCxnSpPr/>
          <p:nvPr/>
        </p:nvCxnSpPr>
        <p:spPr>
          <a:xfrm flipV="1">
            <a:off x="5731626" y="1062087"/>
            <a:ext cx="341237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Rectangle 1029"/>
          <p:cNvSpPr/>
          <p:nvPr/>
        </p:nvSpPr>
        <p:spPr>
          <a:xfrm>
            <a:off x="5695465" y="5949280"/>
            <a:ext cx="33447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These are extracts from the University of Salford audited financial accounts which are available </a:t>
            </a:r>
            <a:r>
              <a:rPr lang="en-GB" sz="1100" dirty="0">
                <a:solidFill>
                  <a:srgbClr val="FF0000"/>
                </a:solidFill>
                <a:hlinkClick r:id="rId8"/>
              </a:rPr>
              <a:t>here</a:t>
            </a:r>
            <a:endParaRPr lang="en-GB" sz="1100" dirty="0">
              <a:solidFill>
                <a:srgbClr val="FF0000"/>
              </a:solidFill>
            </a:endParaRPr>
          </a:p>
        </p:txBody>
      </p:sp>
      <p:sp>
        <p:nvSpPr>
          <p:cNvPr id="108" name="Flowchart: Connector 107"/>
          <p:cNvSpPr/>
          <p:nvPr/>
        </p:nvSpPr>
        <p:spPr>
          <a:xfrm>
            <a:off x="131309" y="2774440"/>
            <a:ext cx="136131" cy="123504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Flowchart: Connector 118"/>
          <p:cNvSpPr/>
          <p:nvPr/>
        </p:nvSpPr>
        <p:spPr>
          <a:xfrm>
            <a:off x="136557" y="3030467"/>
            <a:ext cx="136131" cy="123504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Flowchart: Connector 119"/>
          <p:cNvSpPr/>
          <p:nvPr/>
        </p:nvSpPr>
        <p:spPr>
          <a:xfrm>
            <a:off x="136557" y="3269956"/>
            <a:ext cx="136131" cy="123504"/>
          </a:xfrm>
          <a:prstGeom prst="flowChartConnector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Flowchart: Connector 120"/>
          <p:cNvSpPr/>
          <p:nvPr/>
        </p:nvSpPr>
        <p:spPr>
          <a:xfrm>
            <a:off x="136557" y="3445300"/>
            <a:ext cx="136131" cy="123504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Flowchart: Connector 121"/>
          <p:cNvSpPr/>
          <p:nvPr/>
        </p:nvSpPr>
        <p:spPr>
          <a:xfrm>
            <a:off x="129784" y="3625160"/>
            <a:ext cx="136131" cy="123504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Flowchart: Connector 122"/>
          <p:cNvSpPr/>
          <p:nvPr/>
        </p:nvSpPr>
        <p:spPr>
          <a:xfrm>
            <a:off x="124337" y="3787249"/>
            <a:ext cx="136131" cy="123504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Flowchart: Connector 123"/>
          <p:cNvSpPr/>
          <p:nvPr/>
        </p:nvSpPr>
        <p:spPr>
          <a:xfrm>
            <a:off x="124338" y="3973110"/>
            <a:ext cx="136131" cy="123504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/>
          <p:cNvSpPr/>
          <p:nvPr/>
        </p:nvSpPr>
        <p:spPr>
          <a:xfrm>
            <a:off x="1482855" y="1067291"/>
            <a:ext cx="733106" cy="73486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10.1%</a:t>
            </a:r>
            <a:endParaRPr lang="en-GB" sz="1000" dirty="0"/>
          </a:p>
        </p:txBody>
      </p:sp>
      <p:sp>
        <p:nvSpPr>
          <p:cNvPr id="109" name="Rectangle 108"/>
          <p:cNvSpPr/>
          <p:nvPr/>
        </p:nvSpPr>
        <p:spPr>
          <a:xfrm rot="10800000" flipV="1">
            <a:off x="3793160" y="495797"/>
            <a:ext cx="13140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Income </a:t>
            </a:r>
            <a:r>
              <a:rPr lang="en-GB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increase of 1.7%. Expenditure increase of 3.3%.</a:t>
            </a:r>
            <a:endParaRPr lang="en-GB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21452" r="18852" b="27416"/>
          <a:stretch/>
        </p:blipFill>
        <p:spPr bwMode="auto">
          <a:xfrm>
            <a:off x="5012540" y="2684911"/>
            <a:ext cx="718991" cy="5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530" y="4297971"/>
            <a:ext cx="593723" cy="59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8" name="Chart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20665"/>
              </p:ext>
            </p:extLst>
          </p:nvPr>
        </p:nvGraphicFramePr>
        <p:xfrm>
          <a:off x="5676249" y="628711"/>
          <a:ext cx="3352836" cy="5320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414091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213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Salford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 Hazel</dc:creator>
  <cp:lastModifiedBy>Cannon Julia</cp:lastModifiedBy>
  <cp:revision>52</cp:revision>
  <cp:lastPrinted>2016-11-03T11:25:11Z</cp:lastPrinted>
  <dcterms:created xsi:type="dcterms:W3CDTF">2016-10-26T07:36:36Z</dcterms:created>
  <dcterms:modified xsi:type="dcterms:W3CDTF">2017-12-14T11:21:41Z</dcterms:modified>
</cp:coreProperties>
</file>